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y="6858000" cx="12192000"/>
  <p:notesSz cx="6858000" cy="9144000"/>
  <p:embeddedFontLst>
    <p:embeddedFont>
      <p:font typeface="Raleway"/>
      <p:regular r:id="rId56"/>
      <p:bold r:id="rId57"/>
      <p:italic r:id="rId58"/>
      <p:boldItalic r:id="rId59"/>
    </p:embeddedFont>
    <p:embeddedFont>
      <p:font typeface="Open Sans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OpenSans-italic.fntdata"/><Relationship Id="rId61" Type="http://schemas.openxmlformats.org/officeDocument/2006/relationships/font" Target="fonts/OpenSans-bold.fntdata"/><Relationship Id="rId20" Type="http://schemas.openxmlformats.org/officeDocument/2006/relationships/slide" Target="slides/slide15.xml"/><Relationship Id="rId63" Type="http://schemas.openxmlformats.org/officeDocument/2006/relationships/font" Target="fonts/OpenSans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OpenSans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aleway-bold.fntdata"/><Relationship Id="rId12" Type="http://schemas.openxmlformats.org/officeDocument/2006/relationships/slide" Target="slides/slide7.xml"/><Relationship Id="rId56" Type="http://schemas.openxmlformats.org/officeDocument/2006/relationships/font" Target="fonts/Raleway-regular.fntdata"/><Relationship Id="rId15" Type="http://schemas.openxmlformats.org/officeDocument/2006/relationships/slide" Target="slides/slide10.xml"/><Relationship Id="rId59" Type="http://schemas.openxmlformats.org/officeDocument/2006/relationships/font" Target="fonts/Raleway-boldItalic.fntdata"/><Relationship Id="rId14" Type="http://schemas.openxmlformats.org/officeDocument/2006/relationships/slide" Target="slides/slide9.xml"/><Relationship Id="rId58" Type="http://schemas.openxmlformats.org/officeDocument/2006/relationships/font" Target="fonts/Raleway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399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048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04800" lvl="3" marL="1828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04800" lvl="4" marL="2286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4800" lvl="5" marL="2743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4800" lvl="6" marL="3200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4800" lvl="7" marL="36576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○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4800" lvl="8" marL="41148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■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80ad4c47_0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Trumpai pristatau, kad atvykome iš Data Dog papasakoti apie darbą pas mus ir kaip žmonės prie mūsų prisijungia.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2980ad4c47_0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1dc7154fe_2_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51dc7154fe_2_19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1dc7154fe_0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rPr lang="en-US"/>
              <a:t>Papasakoju apie mokymosi kultūrą, konferencijas, mokymus, renginius, mokymosi biudžetą, knygų skaitymą darbe ir t.t.</a:t>
            </a:r>
            <a:endParaRPr/>
          </a:p>
        </p:txBody>
      </p:sp>
      <p:sp>
        <p:nvSpPr>
          <p:cNvPr id="251" name="Google Shape;251;g51dc7154fe_0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1dc7154fe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rPr lang="en-US"/>
              <a:t>Papasakoju apie mūsų plokščią struktūrą, kaip didžiąją dalį sprendimų priimame patys, kaip dirbame rateliais ir neturime departamentų.</a:t>
            </a:r>
            <a:endParaRPr/>
          </a:p>
        </p:txBody>
      </p:sp>
      <p:sp>
        <p:nvSpPr>
          <p:cNvPr id="257" name="Google Shape;257;g51dc7154fe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1dc7154fe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rPr lang="en-US"/>
              <a:t>Papasakoju apie feedback’o kultūrą ir kaip mokomės išsakyti kitam ką galvojame, kaip jaučiamės, pagirti ir pasiūlyti kaip darbas galėtų vykti geriau bei kaip mokomės visa tai priimti</a:t>
            </a:r>
            <a:endParaRPr/>
          </a:p>
        </p:txBody>
      </p:sp>
      <p:sp>
        <p:nvSpPr>
          <p:cNvPr id="266" name="Google Shape;266;g51dc7154fe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1dc7154fe_0_1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rPr lang="en-US"/>
              <a:t>Papasakoju apie komandų ir viso kolektyvo team buildingus</a:t>
            </a:r>
            <a:endParaRPr/>
          </a:p>
        </p:txBody>
      </p:sp>
      <p:sp>
        <p:nvSpPr>
          <p:cNvPr id="272" name="Google Shape;272;g51dc7154fe_0_1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1dc7154fe_2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Papasakoju apie career development procesą. Gal Beatričė prisidėtum iš savo pusės?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51dc7154fe_2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1dc7154fe_2_2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g51dc7154fe_2_2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51dc7154fe_2_1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51dc7154fe_2_1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Kaip pasiruošti - pasidomėti ką veikia įmonė, su kokiais projektais dirba, pagooglinti viską, ką gali rasti apie šią įmonę. Įsigilinti į siūlomą poziciją, reikalavimus, pasiskaityti apie dalykus, kurie reikalavimuose neaiškūs, o įgudžius, kuriuos turi, atnaujink žiniomis. Svarbu pagalvoti klausimų įmonei, nuspręsti ką tiksliai nori išmokti ir per kiek laiko, parodyti užtikrintumą, susidomėjimą ir entuziazmą. </a:t>
            </a:r>
            <a:endParaRPr/>
          </a:p>
        </p:txBody>
      </p:sp>
      <p:sp>
        <p:nvSpPr>
          <p:cNvPr id="332" name="Google Shape;332;g51dc7154fe_2_168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1dc7154fe_2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1dc7154fe_2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Praktika, kaip atsirenkame praktikantus, kad su potencialu likti dirbti. Papasakosiu, kiek šiuo metu turime praktikantų, ką jie veikia, kiek įmonėje dirba buvusių praktikantų.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Pereinu link to, kad Beatričė taip pat pasiliko pas mus dirbti po praktikos ir dirba jau 3 metus.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g51dc7154fe_2_179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50a4e377b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50a4e377b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Esame programinės įrangos kūrėjų komanda, kurdami produktus pasitelkiame ML, optimizacijos algoritmus ir data science. Pagrindiniai plėtojami produktai - optimalių maršrutų planavimas, dinaminės kainodaros sudarymas, darbuotojų pasiskirstymo užduotimis optimizavimas.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Kuriame sprendimus nuo specifinės verslo problemos sprendimo iki visą kompaniją apimančių tiekimo ir gamybos linijų, verslo resursų valdymo ir procesų optimizavimo sprendimų įdiegimo.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Kilę iš akademinės bendruomenės, dėstydami universitetuose ir organizuodami žinių dalinimosi renginius padedame tobulėti kitiems, bei tobulėjame patys, taip užtikrindami nuolatinį naujų praktikų perkėlimą į savo kuriamus sprendimus.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Dirbame 7 metus, komandą sudaro virš 80 kolegų, iš jų daugiau nei 40 - Kaune, kiti - Londone ir Berlyne.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Skatiname nuolatinį komandos narių tobulėjimą skirdami asmeninius biudžetus mokymuisi, konferencijoms, dalinamės savo žiniomis ir patirtimi viduje ir išorėje.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rgbClr val="000000"/>
                </a:solidFill>
              </a:rPr>
              <a:t>Laikomės plokščios įmonės struktūros, svarbiausius sprendimus priimame kartu, užtikriname galimybes prisidėti prie skirtingų produktų kūrimo, įvairių vidinių veiklų, turime atvirą atlygio nustatymo sistemą.</a:t>
            </a:r>
            <a:endParaRPr/>
          </a:p>
        </p:txBody>
      </p:sp>
      <p:sp>
        <p:nvSpPr>
          <p:cNvPr id="172" name="Google Shape;17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50a4e377b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Nedariau nieko su programavimu prieš tai, įstojau į programų sistemas mokėdama tik pascalį.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Nepasiėmiau tiek kiek reikėjo. Bet buvo įdomu.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Universitetas tik suteikia medžiagas, bet čia jau kiekvienas iš jo pasiima kiek sugeba. Mūsų specialybėje jis nėra toks svarbus, turim kolegų kurie nestudijavo to.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Tik trečiam kurse pradėjau užsiimti kažkuo daugiau (Laravel)</a:t>
            </a:r>
            <a:endParaRPr/>
          </a:p>
        </p:txBody>
      </p:sp>
      <p:sp>
        <p:nvSpPr>
          <p:cNvPr id="358" name="Google Shape;358;g50a4e377b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244eac1e1_0_1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ketvirto kurso pirmame semestre atėjau kaip grupės seniūnė pasikalbėti apie studentų poreikius, susitarėme pasikalbėti apie galimybę dirbti po semestro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atlikau testą, dar reikėjo ateiti ir padaryti per vieną dieną, sakė nebuvo idealus, bet priėmė.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dirbau su jų web’u.</a:t>
            </a:r>
            <a:endParaRPr/>
          </a:p>
        </p:txBody>
      </p:sp>
      <p:sp>
        <p:nvSpPr>
          <p:cNvPr id="369" name="Google Shape;369;g5244eac1e1_0_1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244eac1e1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Dar praktikos metu pradėjau dirbti su projektu kuris naudojo IBM Watson dalykus, sukurti chatbot, kuris atsakytų į žmonėms rūpimus klausimus apie nevaisingumą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Naujas stack’as buvo jav spring’as + watsono dalykai</a:t>
            </a:r>
            <a:endParaRPr/>
          </a:p>
        </p:txBody>
      </p:sp>
      <p:sp>
        <p:nvSpPr>
          <p:cNvPr id="379" name="Google Shape;379;g5244eac1e1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52471a4754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Teko per trumpą laiką prisiliesti prie daug skirtingų dalykų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Skirtingi PHP frameworkai. </a:t>
            </a:r>
            <a:endParaRPr/>
          </a:p>
        </p:txBody>
      </p:sp>
      <p:sp>
        <p:nvSpPr>
          <p:cNvPr id="393" name="Google Shape;393;g52471a4754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52471a4754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Prisijungimas prie kitos organizacijos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Optimisation as a service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Didelė learning curve pradžioje: golang, angularjs, kubernetes, gRPC ir kiti dalykai. 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52471a4754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52471a475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Niekas iš technologinių dalykų perdaug nepasikeitė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reikėjo perprasti kliento reikalavimus (buvo failų čia)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kaip ir teko lydinti kelių žmonių komandą. </a:t>
            </a:r>
            <a:endParaRPr/>
          </a:p>
        </p:txBody>
      </p:sp>
      <p:sp>
        <p:nvSpPr>
          <p:cNvPr id="419" name="Google Shape;419;g52471a475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52471a475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Suggestinom kainas viešbučiams,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datascience + optimisation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reikėjo tik perrašyti,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buvo klaida eiti nemokant python</a:t>
            </a:r>
            <a:endParaRPr/>
          </a:p>
        </p:txBody>
      </p:sp>
      <p:sp>
        <p:nvSpPr>
          <p:cNvPr id="430" name="Google Shape;430;g52471a475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52471a4754_0_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optimizuojam žmogiškuosius išteklius, kiekvienam klientui skirtinga optimizacija, tool’as implementinti bendrus dalykus.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Iššūkiai kaip tą padaryti, nešvaistant resursų ir suhandlinant failures (pvz jei jau darbas nepavyko tai bent vartotojas tą žino)</a:t>
            </a:r>
            <a:endParaRPr/>
          </a:p>
        </p:txBody>
      </p:sp>
      <p:sp>
        <p:nvSpPr>
          <p:cNvPr id="441" name="Google Shape;441;g52471a4754_0_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5234878954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Būti nauju nebūtinai reiškia būti nauju programavime, bet gali būti nauju ir technologijose, kitose strityse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Ir tai sunku,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Jautiesi nekvalifikuotas, nepatyręs, bet viskas išmokstama. </a:t>
            </a:r>
            <a:endParaRPr/>
          </a:p>
        </p:txBody>
      </p:sp>
      <p:sp>
        <p:nvSpPr>
          <p:cNvPr id="452" name="Google Shape;452;g5234878954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244eac1e1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5244eac1e1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5:notes"/>
          <p:cNvSpPr txBox="1"/>
          <p:nvPr>
            <p:ph idx="1" type="body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400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Papasakoju apie komandą</a:t>
            </a:r>
            <a:endParaRPr sz="1400"/>
          </a:p>
        </p:txBody>
      </p:sp>
      <p:sp>
        <p:nvSpPr>
          <p:cNvPr id="180" name="Google Shape;180;p5:notes"/>
          <p:cNvSpPr/>
          <p:nvPr>
            <p:ph idx="2" type="sldImg"/>
          </p:nvPr>
        </p:nvSpPr>
        <p:spPr>
          <a:xfrm>
            <a:off x="685800" y="1143000"/>
            <a:ext cx="5486399" cy="3086099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244eac1e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Fresh perspective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g5244eac1e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244eac1e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g5244eac1e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52471a4754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52471a4754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244eac1e1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QUESTIONS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svarbu klausti klausimų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nėra kvailų klausimų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galbūt tas klausimas gali kažką pakeisti, duoti kažkam idėją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Arba bent jau parodyti, kad kokią dokumentaciją reikia updatinti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5244eac1e1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5234878954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Niekas negimė viską mokėdamas, todėl be naujokų nebus senior, 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5234878954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5234878954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-US"/>
              <a:t>nauji žmonės challengina kitus, kad kažkas apsiimtų aiškinimą ir kitus dalykus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Todėl tai padeda neužsistovėti kolegoms. </a:t>
            </a:r>
            <a:endParaRPr/>
          </a:p>
        </p:txBody>
      </p:sp>
      <p:sp>
        <p:nvSpPr>
          <p:cNvPr id="505" name="Google Shape;505;g5234878954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5244eac1e1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g5244eac1e1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5244eac1e1_0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Technologies are changing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IBM acorn computer 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Technologijos keičiasi, keičiasi ir software ir hardware, ir greitai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Nelanksčius procesus keičia lankstūs ir reikia spėtis vytis.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Tai ką išmokome prieš tai, gali pasenti. Pvz AngularJS, negalėčiau po papildomo mokymosi dirbti su naujausiu Angular.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2" name="Google Shape;522;g5244eac1e1_0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244eac1e1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It is impossible to learn everything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29" name="Google Shape;529;g5244eac1e1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234878954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Challenges for yourself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/>
              <a:t>Moving outside comfort zone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35" name="Google Shape;535;g5234878954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829c6a9d_4_1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g29829c6a9d_4_1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244eac1e1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g5244eac1e1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244eac1e1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Read books, articles 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Didelis pasirinkimas, online, neonline knygos.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Literatūra anglų kalba</a:t>
            </a:r>
            <a:endParaRPr/>
          </a:p>
          <a:p>
            <a:pPr indent="0" lvl="0" marL="4572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553" name="Google Shape;553;g5244eac1e1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1dc7154fe_1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Videos: tutorials, live coding, talks from conferences and etc. </a:t>
            </a:r>
            <a:endParaRPr/>
          </a:p>
        </p:txBody>
      </p:sp>
      <p:sp>
        <p:nvSpPr>
          <p:cNvPr id="560" name="Google Shape;560;g51dc7154fe_1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51dc7154fe_1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Online courses, galima rasti įvairių kur bendrai apie kažką pasakoja arba lenda giliau. Dauguma mokamų, bet galima rasti akcijų kai kursai apie 10eurų kainuoja. </a:t>
            </a:r>
            <a:endParaRPr/>
          </a:p>
        </p:txBody>
      </p:sp>
      <p:sp>
        <p:nvSpPr>
          <p:cNvPr id="567" name="Google Shape;567;g51dc7154fe_1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1dc7154fe_4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Dalyvauti meetup’uose, hachatonuose, conferencijose. (Nuotrauka iš Agile meetup’o mūsų ofise, kur kolegė pristatinėjo scrum’o spąstus).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 meetup’ų galima rasti, Kaune dėja nedaug, bet bent jau užmesti akį vertėtų; (nemokami) Berlyno pavyzdys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hachatonai (nemokami), gali rasti bendraminčių ten arba ateiti su draugais;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conferencijos (dauguma mokamomos), galima rasti pigių ir brangių, verta patirti tą atmostferą. </a:t>
            </a:r>
            <a:endParaRPr/>
          </a:p>
        </p:txBody>
      </p:sp>
      <p:sp>
        <p:nvSpPr>
          <p:cNvPr id="574" name="Google Shape;574;g51dc7154fe_4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1dc7154fe_4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Dirbti prie projektų</a:t>
            </a:r>
            <a:endParaRPr/>
          </a:p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Savo arba contributinti į open source dalykus. </a:t>
            </a:r>
            <a:endParaRPr/>
          </a:p>
        </p:txBody>
      </p:sp>
      <p:sp>
        <p:nvSpPr>
          <p:cNvPr id="581" name="Google Shape;581;g51dc7154fe_4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244eac1e1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Challenginti save, pavyzdys 100 dienų codinimo iššūkis.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lang="en-US"/>
              <a:t>1h kiekvieną dieną + tweet apie tai</a:t>
            </a:r>
            <a:endParaRPr/>
          </a:p>
        </p:txBody>
      </p:sp>
      <p:sp>
        <p:nvSpPr>
          <p:cNvPr id="588" name="Google Shape;588;g5244eac1e1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244eac1e1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g5244eac1e1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51dc7154fe_1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visada klausti klausimų, 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motyvacija banguojantis dalykas, reikia surasti savo tempą, neforsuoti savęs perdaug (tai gali ateiti su didele demotyvacija)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Nebandyti išmokti visko iš karto, daryti mažesniais žingsneliais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/>
              <a:t>Išbandyti kelis būdus</a:t>
            </a:r>
            <a:endParaRPr/>
          </a:p>
        </p:txBody>
      </p:sp>
      <p:sp>
        <p:nvSpPr>
          <p:cNvPr id="605" name="Google Shape;605;g51dc7154fe_1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5244eac1e1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g5244eac1e1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1dc7154fe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</a:t>
            </a: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ieno iš devynių didžiausių mažmeninės prekybos atstovų Tesco </a:t>
            </a:r>
            <a:r>
              <a:rPr lang="en-US" sz="1400">
                <a:solidFill>
                  <a:srgbClr val="2196F3"/>
                </a:solidFill>
                <a:latin typeface="Open Sans"/>
                <a:ea typeface="Open Sans"/>
                <a:cs typeface="Open Sans"/>
                <a:sym typeface="Open Sans"/>
              </a:rPr>
              <a:t>maršrutų planavimas ir optimizavimas</a:t>
            </a: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sp>
        <p:nvSpPr>
          <p:cNvPr id="200" name="Google Shape;200;g51dc7154fe_0_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29829c6a9d_4_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g29829c6a9d_4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1dc7154fe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Didžiausio sofų gamintojo Jungtinėje Karalystėje pristatymo </a:t>
            </a:r>
            <a:r>
              <a:rPr lang="en-US" sz="1400">
                <a:solidFill>
                  <a:srgbClr val="2196F3"/>
                </a:solidFill>
                <a:latin typeface="Open Sans"/>
                <a:ea typeface="Open Sans"/>
                <a:cs typeface="Open Sans"/>
                <a:sym typeface="Open Sans"/>
              </a:rPr>
              <a:t>maršrutų planavimas ir optimizavimas</a:t>
            </a: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sp>
        <p:nvSpPr>
          <p:cNvPr id="208" name="Google Shape;208;g51dc7154fe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1dc7154fe_0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Vaistų </a:t>
            </a:r>
            <a:r>
              <a:rPr lang="en-US" sz="1400">
                <a:solidFill>
                  <a:srgbClr val="2196F3"/>
                </a:solidFill>
                <a:latin typeface="Open Sans"/>
                <a:ea typeface="Open Sans"/>
                <a:cs typeface="Open Sans"/>
                <a:sym typeface="Open Sans"/>
              </a:rPr>
              <a:t>gamybos ir tiekimo linijos valdymas </a:t>
            </a: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keturiose šalyse. </a:t>
            </a:r>
            <a:endParaRPr/>
          </a:p>
        </p:txBody>
      </p:sp>
      <p:sp>
        <p:nvSpPr>
          <p:cNvPr id="216" name="Google Shape;216;g51dc7154fe_0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1dc7154fe_0_1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Kelionių agentūros </a:t>
            </a:r>
            <a:r>
              <a:rPr lang="en-US" sz="1400">
                <a:solidFill>
                  <a:srgbClr val="2196F3"/>
                </a:solidFill>
                <a:latin typeface="Open Sans"/>
                <a:ea typeface="Open Sans"/>
                <a:cs typeface="Open Sans"/>
                <a:sym typeface="Open Sans"/>
              </a:rPr>
              <a:t>darbo proceso skaitmenizavimas</a:t>
            </a: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  <a:endParaRPr/>
          </a:p>
        </p:txBody>
      </p:sp>
      <p:sp>
        <p:nvSpPr>
          <p:cNvPr id="224" name="Google Shape;224;g51dc7154fe_0_1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1dc7154fe_0_1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Lyderiaujančios </a:t>
            </a:r>
            <a:r>
              <a:rPr lang="en-US" sz="1400">
                <a:solidFill>
                  <a:srgbClr val="2196F3"/>
                </a:solidFill>
                <a:latin typeface="Open Sans"/>
                <a:ea typeface="Open Sans"/>
                <a:cs typeface="Open Sans"/>
                <a:sym typeface="Open Sans"/>
              </a:rPr>
              <a:t>nekilnojamo turto vystytojų savitarnos sistemos</a:t>
            </a:r>
            <a:r>
              <a:rPr lang="en-US" sz="14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Australijoje plėtojimas. </a:t>
            </a:r>
            <a:endParaRPr/>
          </a:p>
        </p:txBody>
      </p:sp>
      <p:sp>
        <p:nvSpPr>
          <p:cNvPr id="232" name="Google Shape;232;g51dc7154fe_0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2" name="Google Shape;92;p1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02" name="Google Shape;102;p1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08" name="Google Shape;108;p17"/>
          <p:cNvSpPr txBox="1"/>
          <p:nvPr>
            <p:ph idx="1" type="body"/>
          </p:nvPr>
        </p:nvSpPr>
        <p:spPr>
          <a:xfrm>
            <a:off x="831850" y="4589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rgbClr val="8A8A8B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9" name="Google Shape;109;p1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1" name="Google Shape;11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14" name="Google Shape;114;p18"/>
          <p:cNvSpPr txBox="1"/>
          <p:nvPr>
            <p:ph idx="1" type="body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2" type="body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839787" y="1681163"/>
            <a:ext cx="51579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2" type="body"/>
          </p:nvPr>
        </p:nvSpPr>
        <p:spPr>
          <a:xfrm>
            <a:off x="839787" y="2505075"/>
            <a:ext cx="51579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idx="3" type="body"/>
          </p:nvPr>
        </p:nvSpPr>
        <p:spPr>
          <a:xfrm>
            <a:off x="6172200" y="1681163"/>
            <a:ext cx="5183100" cy="82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  <a:defRPr b="1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4" type="body"/>
          </p:nvPr>
        </p:nvSpPr>
        <p:spPr>
          <a:xfrm>
            <a:off x="6172200" y="2505075"/>
            <a:ext cx="5183100" cy="3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Google Shape;125;p19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7" name="Google Shape;127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839787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5183187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839787" y="457200"/>
            <a:ext cx="3932100" cy="160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5183187" y="987425"/>
            <a:ext cx="6172500" cy="48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3920399" y="-1256574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7133399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799399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A8A8B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A8A8B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Google Shape;40;p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900"/>
              <a:buFont typeface="Arial"/>
              <a:buNone/>
              <a:defRPr sz="1900"/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92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92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925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925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925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925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alibri"/>
              <a:buNone/>
              <a:defRPr b="0" i="0" sz="1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B"/>
              </a:buClr>
              <a:buSzPts val="300"/>
              <a:buFont typeface="Calibri"/>
              <a:buNone/>
              <a:defRPr b="0" i="0" sz="1200" u="none" cap="none" strike="noStrike">
                <a:solidFill>
                  <a:srgbClr val="8A8A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49.png"/><Relationship Id="rId6" Type="http://schemas.openxmlformats.org/officeDocument/2006/relationships/image" Target="../media/image41.png"/><Relationship Id="rId7" Type="http://schemas.openxmlformats.org/officeDocument/2006/relationships/image" Target="../media/image51.png"/><Relationship Id="rId8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1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gif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3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9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wifttravel.com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ibuildnew.com.au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1504800" y="2850000"/>
            <a:ext cx="9182400" cy="13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3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BECOMING SOFTWARE ENGINEER</a:t>
            </a:r>
            <a:endParaRPr b="1" sz="3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2394025" y="4252425"/>
            <a:ext cx="7610400" cy="6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Eglė Zarembė (Talent acquisition partner) and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Beatričė Zalbaitė (Software engineer)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5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2047200" y="26742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ORGANIZATIONAL CULTURE</a:t>
            </a:r>
            <a:endParaRPr b="1"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6" name="Google Shape;246;p34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4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Organizational culture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4" name="Google Shape;25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2692"/>
            <a:ext cx="11887201" cy="3848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6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Organizational culture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0" name="Google Shape;2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725" y="2722900"/>
            <a:ext cx="4852149" cy="248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6023" y="2447388"/>
            <a:ext cx="2896077" cy="3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6"/>
          <p:cNvSpPr txBox="1"/>
          <p:nvPr/>
        </p:nvSpPr>
        <p:spPr>
          <a:xfrm>
            <a:off x="1418500" y="5544675"/>
            <a:ext cx="28962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Flat structure</a:t>
            </a:r>
            <a:endParaRPr b="1" sz="18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7705963" y="5544675"/>
            <a:ext cx="28962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Work in circles</a:t>
            </a:r>
            <a:endParaRPr b="1" sz="18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Organizational culture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9" name="Google Shape;26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2692"/>
            <a:ext cx="11813172" cy="4992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8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3025" y="-567595"/>
            <a:ext cx="9574550" cy="765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9"/>
          <p:cNvPicPr preferRelativeResize="0"/>
          <p:nvPr/>
        </p:nvPicPr>
        <p:blipFill rotWithShape="1">
          <a:blip r:embed="rId3">
            <a:alphaModFix/>
          </a:blip>
          <a:srcRect b="0" l="0" r="0" t="38837"/>
          <a:stretch/>
        </p:blipFill>
        <p:spPr>
          <a:xfrm flipH="1">
            <a:off x="5697225" y="4807875"/>
            <a:ext cx="6407225" cy="156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5975" y="3812472"/>
            <a:ext cx="6224525" cy="256304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9"/>
          <p:cNvSpPr txBox="1"/>
          <p:nvPr/>
        </p:nvSpPr>
        <p:spPr>
          <a:xfrm>
            <a:off x="1637600" y="462488"/>
            <a:ext cx="87915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2C2C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rgbClr val="2C2C2C"/>
                </a:solidFill>
                <a:latin typeface="Raleway"/>
                <a:ea typeface="Raleway"/>
                <a:cs typeface="Raleway"/>
                <a:sym typeface="Raleway"/>
              </a:rPr>
              <a:t>Career</a:t>
            </a:r>
            <a:r>
              <a:rPr b="1" lang="en-US" sz="3600">
                <a:solidFill>
                  <a:srgbClr val="2C2C2C"/>
                </a:solidFill>
                <a:latin typeface="Raleway"/>
                <a:ea typeface="Raleway"/>
                <a:cs typeface="Raleway"/>
                <a:sym typeface="Raleway"/>
              </a:rPr>
              <a:t> development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3" name="Google Shape;283;p39"/>
          <p:cNvSpPr txBox="1"/>
          <p:nvPr/>
        </p:nvSpPr>
        <p:spPr>
          <a:xfrm>
            <a:off x="3447830" y="1475740"/>
            <a:ext cx="2286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400"/>
              <a:buFont typeface="Montserrat"/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4" name="Google Shape;284;p39"/>
          <p:cNvSpPr/>
          <p:nvPr/>
        </p:nvSpPr>
        <p:spPr>
          <a:xfrm>
            <a:off x="3257475" y="1904425"/>
            <a:ext cx="26670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rgbClr val="33333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9"/>
          <p:cNvSpPr txBox="1"/>
          <p:nvPr/>
        </p:nvSpPr>
        <p:spPr>
          <a:xfrm>
            <a:off x="496570" y="2009140"/>
            <a:ext cx="1904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400"/>
              <a:buFont typeface="Montserrat"/>
              <a:buNone/>
            </a:pPr>
            <a:r>
              <a:rPr b="1" lang="en-US" sz="1600">
                <a:solidFill>
                  <a:srgbClr val="242527"/>
                </a:solidFill>
                <a:latin typeface="Raleway"/>
                <a:ea typeface="Raleway"/>
                <a:cs typeface="Raleway"/>
                <a:sym typeface="Raleway"/>
              </a:rPr>
              <a:t>Self - reflection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6" name="Google Shape;286;p39"/>
          <p:cNvSpPr txBox="1"/>
          <p:nvPr/>
        </p:nvSpPr>
        <p:spPr>
          <a:xfrm>
            <a:off x="1589925" y="4438575"/>
            <a:ext cx="2600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450"/>
              <a:buFont typeface="Montserrat"/>
              <a:buNone/>
            </a:pPr>
            <a:r>
              <a:rPr b="1" lang="en-US" sz="1600">
                <a:solidFill>
                  <a:srgbClr val="242527"/>
                </a:solidFill>
                <a:latin typeface="Raleway"/>
                <a:ea typeface="Raleway"/>
                <a:cs typeface="Raleway"/>
                <a:sym typeface="Raleway"/>
              </a:rPr>
              <a:t>Discussion</a:t>
            </a:r>
            <a:endParaRPr sz="1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7" name="Google Shape;287;p39"/>
          <p:cNvSpPr txBox="1"/>
          <p:nvPr/>
        </p:nvSpPr>
        <p:spPr>
          <a:xfrm>
            <a:off x="4898150" y="4476813"/>
            <a:ext cx="22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400"/>
              <a:buFont typeface="Montserrat"/>
              <a:buNone/>
            </a:pPr>
            <a:r>
              <a:rPr b="1" lang="en-US" sz="1600">
                <a:solidFill>
                  <a:srgbClr val="242527"/>
                </a:solidFill>
                <a:latin typeface="Raleway"/>
                <a:ea typeface="Raleway"/>
                <a:cs typeface="Raleway"/>
                <a:sym typeface="Raleway"/>
              </a:rPr>
              <a:t>Skills review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8" name="Google Shape;288;p39"/>
          <p:cNvSpPr/>
          <p:nvPr/>
        </p:nvSpPr>
        <p:spPr>
          <a:xfrm>
            <a:off x="2087740" y="2956725"/>
            <a:ext cx="1535400" cy="572400"/>
          </a:xfrm>
          <a:custGeom>
            <a:rect b="b" l="l" r="r" t="t"/>
            <a:pathLst>
              <a:path extrusionOk="0" h="120000" w="120000">
                <a:moveTo>
                  <a:pt x="119999" y="120000"/>
                </a:moveTo>
                <a:cubicBezTo>
                  <a:pt x="119999" y="54260"/>
                  <a:pt x="92987" y="0"/>
                  <a:pt x="60259" y="0"/>
                </a:cubicBezTo>
                <a:cubicBezTo>
                  <a:pt x="27012" y="0"/>
                  <a:pt x="0" y="54260"/>
                  <a:pt x="0" y="120000"/>
                </a:cubicBezTo>
              </a:path>
            </a:pathLst>
          </a:custGeom>
          <a:noFill/>
          <a:ln cap="flat" cmpd="sng" w="3175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425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9" name="Google Shape;289;p39"/>
          <p:cNvSpPr/>
          <p:nvPr/>
        </p:nvSpPr>
        <p:spPr>
          <a:xfrm>
            <a:off x="3623565" y="3529257"/>
            <a:ext cx="1535400" cy="58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0" y="66206"/>
                  <a:pt x="27012" y="120000"/>
                  <a:pt x="59740" y="120000"/>
                </a:cubicBezTo>
                <a:cubicBezTo>
                  <a:pt x="92987" y="120000"/>
                  <a:pt x="119999" y="66206"/>
                  <a:pt x="119999" y="0"/>
                </a:cubicBezTo>
              </a:path>
            </a:pathLst>
          </a:custGeom>
          <a:noFill/>
          <a:ln cap="flat" cmpd="sng" w="3175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425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0" name="Google Shape;290;p39"/>
          <p:cNvSpPr/>
          <p:nvPr/>
        </p:nvSpPr>
        <p:spPr>
          <a:xfrm>
            <a:off x="5159390" y="2956725"/>
            <a:ext cx="1527000" cy="572400"/>
          </a:xfrm>
          <a:custGeom>
            <a:rect b="b" l="l" r="r" t="t"/>
            <a:pathLst>
              <a:path extrusionOk="0" h="120000" w="120000">
                <a:moveTo>
                  <a:pt x="120000" y="120000"/>
                </a:moveTo>
                <a:cubicBezTo>
                  <a:pt x="120000" y="54260"/>
                  <a:pt x="93391" y="0"/>
                  <a:pt x="60000" y="0"/>
                </a:cubicBezTo>
                <a:cubicBezTo>
                  <a:pt x="26608" y="0"/>
                  <a:pt x="0" y="54260"/>
                  <a:pt x="0" y="120000"/>
                </a:cubicBezTo>
              </a:path>
            </a:pathLst>
          </a:custGeom>
          <a:noFill/>
          <a:ln cap="flat" cmpd="sng" w="3175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425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1" name="Google Shape;291;p39"/>
          <p:cNvSpPr/>
          <p:nvPr/>
        </p:nvSpPr>
        <p:spPr>
          <a:xfrm>
            <a:off x="6686791" y="3529257"/>
            <a:ext cx="1535400" cy="58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0" y="66206"/>
                  <a:pt x="27012" y="120000"/>
                  <a:pt x="60259" y="120000"/>
                </a:cubicBezTo>
                <a:cubicBezTo>
                  <a:pt x="92987" y="120000"/>
                  <a:pt x="119999" y="66206"/>
                  <a:pt x="119999" y="0"/>
                </a:cubicBezTo>
              </a:path>
            </a:pathLst>
          </a:custGeom>
          <a:noFill/>
          <a:ln cap="flat" cmpd="sng" w="3175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425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2" name="Google Shape;292;p39"/>
          <p:cNvSpPr/>
          <p:nvPr/>
        </p:nvSpPr>
        <p:spPr>
          <a:xfrm>
            <a:off x="8222616" y="2956725"/>
            <a:ext cx="1535400" cy="572400"/>
          </a:xfrm>
          <a:custGeom>
            <a:rect b="b" l="l" r="r" t="t"/>
            <a:pathLst>
              <a:path extrusionOk="0" h="120000" w="120000">
                <a:moveTo>
                  <a:pt x="119999" y="120000"/>
                </a:moveTo>
                <a:cubicBezTo>
                  <a:pt x="119999" y="54260"/>
                  <a:pt x="92987" y="0"/>
                  <a:pt x="59740" y="0"/>
                </a:cubicBezTo>
                <a:cubicBezTo>
                  <a:pt x="27012" y="0"/>
                  <a:pt x="0" y="54260"/>
                  <a:pt x="0" y="120000"/>
                </a:cubicBezTo>
              </a:path>
            </a:pathLst>
          </a:custGeom>
          <a:noFill/>
          <a:ln cap="flat" cmpd="sng" w="3175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425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3" name="Google Shape;293;p39"/>
          <p:cNvSpPr/>
          <p:nvPr/>
        </p:nvSpPr>
        <p:spPr>
          <a:xfrm>
            <a:off x="837200" y="2719300"/>
            <a:ext cx="964500" cy="9414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4" name="Google Shape;294;p39"/>
          <p:cNvSpPr/>
          <p:nvPr/>
        </p:nvSpPr>
        <p:spPr>
          <a:xfrm>
            <a:off x="2377389" y="3255556"/>
            <a:ext cx="964500" cy="9414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5" name="Google Shape;295;p39"/>
          <p:cNvSpPr/>
          <p:nvPr/>
        </p:nvSpPr>
        <p:spPr>
          <a:xfrm>
            <a:off x="5450936" y="3270856"/>
            <a:ext cx="964500" cy="9414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6" name="Google Shape;296;p39"/>
          <p:cNvSpPr/>
          <p:nvPr/>
        </p:nvSpPr>
        <p:spPr>
          <a:xfrm>
            <a:off x="3909015" y="2842770"/>
            <a:ext cx="964500" cy="9414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7" name="Google Shape;297;p39"/>
          <p:cNvSpPr/>
          <p:nvPr/>
        </p:nvSpPr>
        <p:spPr>
          <a:xfrm>
            <a:off x="8514171" y="3348954"/>
            <a:ext cx="964500" cy="9414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98" name="Google Shape;298;p39"/>
          <p:cNvSpPr/>
          <p:nvPr/>
        </p:nvSpPr>
        <p:spPr>
          <a:xfrm>
            <a:off x="7338400" y="3002776"/>
            <a:ext cx="523800" cy="480300"/>
          </a:xfrm>
          <a:custGeom>
            <a:rect b="b" l="l" r="r" t="t"/>
            <a:pathLst>
              <a:path extrusionOk="0" h="120000" w="120000">
                <a:moveTo>
                  <a:pt x="97483" y="69494"/>
                </a:moveTo>
                <a:lnTo>
                  <a:pt x="102888" y="70250"/>
                </a:lnTo>
                <a:cubicBezTo>
                  <a:pt x="103177" y="68200"/>
                  <a:pt x="103272" y="66233"/>
                  <a:pt x="103177" y="64405"/>
                </a:cubicBezTo>
                <a:lnTo>
                  <a:pt x="97733" y="64688"/>
                </a:lnTo>
                <a:cubicBezTo>
                  <a:pt x="97811" y="66166"/>
                  <a:pt x="97727" y="67783"/>
                  <a:pt x="97483" y="69494"/>
                </a:cubicBezTo>
                <a:moveTo>
                  <a:pt x="96911" y="60183"/>
                </a:moveTo>
                <a:lnTo>
                  <a:pt x="102077" y="58444"/>
                </a:lnTo>
                <a:cubicBezTo>
                  <a:pt x="101455" y="56594"/>
                  <a:pt x="100577" y="54827"/>
                  <a:pt x="99388" y="53033"/>
                </a:cubicBezTo>
                <a:lnTo>
                  <a:pt x="94844" y="56050"/>
                </a:lnTo>
                <a:cubicBezTo>
                  <a:pt x="95761" y="57438"/>
                  <a:pt x="96438" y="58788"/>
                  <a:pt x="96911" y="60183"/>
                </a:cubicBezTo>
                <a:moveTo>
                  <a:pt x="97383" y="77166"/>
                </a:moveTo>
                <a:cubicBezTo>
                  <a:pt x="96888" y="76672"/>
                  <a:pt x="96205" y="76361"/>
                  <a:pt x="95455" y="76361"/>
                </a:cubicBezTo>
                <a:cubicBezTo>
                  <a:pt x="93944" y="76361"/>
                  <a:pt x="92727" y="77583"/>
                  <a:pt x="92727" y="79088"/>
                </a:cubicBezTo>
                <a:cubicBezTo>
                  <a:pt x="92727" y="79844"/>
                  <a:pt x="93033" y="80527"/>
                  <a:pt x="93527" y="81016"/>
                </a:cubicBezTo>
                <a:lnTo>
                  <a:pt x="97050" y="84544"/>
                </a:lnTo>
                <a:lnTo>
                  <a:pt x="93527" y="88072"/>
                </a:lnTo>
                <a:cubicBezTo>
                  <a:pt x="93033" y="88566"/>
                  <a:pt x="92727" y="89244"/>
                  <a:pt x="92727" y="90000"/>
                </a:cubicBezTo>
                <a:cubicBezTo>
                  <a:pt x="92727" y="91505"/>
                  <a:pt x="93944" y="92727"/>
                  <a:pt x="95455" y="92727"/>
                </a:cubicBezTo>
                <a:cubicBezTo>
                  <a:pt x="96205" y="92727"/>
                  <a:pt x="96888" y="92422"/>
                  <a:pt x="97383" y="91927"/>
                </a:cubicBezTo>
                <a:lnTo>
                  <a:pt x="100911" y="88400"/>
                </a:lnTo>
                <a:lnTo>
                  <a:pt x="104433" y="91927"/>
                </a:lnTo>
                <a:cubicBezTo>
                  <a:pt x="104927" y="92422"/>
                  <a:pt x="105611" y="92727"/>
                  <a:pt x="106361" y="92727"/>
                </a:cubicBezTo>
                <a:cubicBezTo>
                  <a:pt x="107872" y="92727"/>
                  <a:pt x="109088" y="91505"/>
                  <a:pt x="109088" y="90000"/>
                </a:cubicBezTo>
                <a:cubicBezTo>
                  <a:pt x="109088" y="89244"/>
                  <a:pt x="108788" y="88566"/>
                  <a:pt x="108294" y="88072"/>
                </a:cubicBezTo>
                <a:lnTo>
                  <a:pt x="104766" y="84544"/>
                </a:lnTo>
                <a:lnTo>
                  <a:pt x="108294" y="81016"/>
                </a:lnTo>
                <a:cubicBezTo>
                  <a:pt x="108788" y="80527"/>
                  <a:pt x="109088" y="79844"/>
                  <a:pt x="109088" y="79088"/>
                </a:cubicBezTo>
                <a:cubicBezTo>
                  <a:pt x="109088" y="77583"/>
                  <a:pt x="107872" y="76361"/>
                  <a:pt x="106361" y="76361"/>
                </a:cubicBezTo>
                <a:cubicBezTo>
                  <a:pt x="105605" y="76361"/>
                  <a:pt x="104927" y="76672"/>
                  <a:pt x="104433" y="77166"/>
                </a:cubicBezTo>
                <a:lnTo>
                  <a:pt x="100911" y="80688"/>
                </a:lnTo>
                <a:cubicBezTo>
                  <a:pt x="100911" y="80688"/>
                  <a:pt x="97383" y="77166"/>
                  <a:pt x="97383" y="77166"/>
                </a:cubicBezTo>
                <a:close/>
                <a:moveTo>
                  <a:pt x="114544" y="113655"/>
                </a:moveTo>
                <a:lnTo>
                  <a:pt x="81816" y="104305"/>
                </a:lnTo>
                <a:lnTo>
                  <a:pt x="81816" y="42766"/>
                </a:lnTo>
                <a:cubicBezTo>
                  <a:pt x="83055" y="43344"/>
                  <a:pt x="84194" y="43966"/>
                  <a:pt x="85133" y="44633"/>
                </a:cubicBezTo>
                <a:lnTo>
                  <a:pt x="88294" y="40188"/>
                </a:lnTo>
                <a:cubicBezTo>
                  <a:pt x="86816" y="39133"/>
                  <a:pt x="85072" y="38177"/>
                  <a:pt x="83105" y="37338"/>
                </a:cubicBezTo>
                <a:lnTo>
                  <a:pt x="81816" y="40350"/>
                </a:lnTo>
                <a:lnTo>
                  <a:pt x="81816" y="6344"/>
                </a:lnTo>
                <a:lnTo>
                  <a:pt x="114544" y="15694"/>
                </a:lnTo>
                <a:cubicBezTo>
                  <a:pt x="114544" y="15694"/>
                  <a:pt x="114544" y="113655"/>
                  <a:pt x="114544" y="113655"/>
                </a:cubicBezTo>
                <a:close/>
                <a:moveTo>
                  <a:pt x="76361" y="104305"/>
                </a:moveTo>
                <a:lnTo>
                  <a:pt x="43638" y="113655"/>
                </a:lnTo>
                <a:lnTo>
                  <a:pt x="43638" y="51927"/>
                </a:lnTo>
                <a:lnTo>
                  <a:pt x="45827" y="56661"/>
                </a:lnTo>
                <a:cubicBezTo>
                  <a:pt x="47666" y="55805"/>
                  <a:pt x="49338" y="54683"/>
                  <a:pt x="50933" y="53227"/>
                </a:cubicBezTo>
                <a:lnTo>
                  <a:pt x="47250" y="49205"/>
                </a:lnTo>
                <a:cubicBezTo>
                  <a:pt x="46094" y="50266"/>
                  <a:pt x="44933" y="51038"/>
                  <a:pt x="43638" y="51661"/>
                </a:cubicBezTo>
                <a:lnTo>
                  <a:pt x="43638" y="15694"/>
                </a:lnTo>
                <a:lnTo>
                  <a:pt x="76361" y="6344"/>
                </a:lnTo>
                <a:cubicBezTo>
                  <a:pt x="76361" y="6344"/>
                  <a:pt x="76361" y="104305"/>
                  <a:pt x="76361" y="104305"/>
                </a:cubicBezTo>
                <a:close/>
                <a:moveTo>
                  <a:pt x="38183" y="113655"/>
                </a:moveTo>
                <a:lnTo>
                  <a:pt x="5455" y="104305"/>
                </a:lnTo>
                <a:lnTo>
                  <a:pt x="5455" y="6344"/>
                </a:lnTo>
                <a:lnTo>
                  <a:pt x="38183" y="15694"/>
                </a:lnTo>
                <a:cubicBezTo>
                  <a:pt x="38183" y="15694"/>
                  <a:pt x="38183" y="113655"/>
                  <a:pt x="38183" y="113655"/>
                </a:cubicBezTo>
                <a:close/>
                <a:moveTo>
                  <a:pt x="118005" y="11055"/>
                </a:moveTo>
                <a:lnTo>
                  <a:pt x="118022" y="11016"/>
                </a:lnTo>
                <a:lnTo>
                  <a:pt x="79844" y="105"/>
                </a:lnTo>
                <a:lnTo>
                  <a:pt x="79827" y="150"/>
                </a:lnTo>
                <a:cubicBezTo>
                  <a:pt x="79588" y="77"/>
                  <a:pt x="79350" y="0"/>
                  <a:pt x="79088" y="0"/>
                </a:cubicBezTo>
                <a:cubicBezTo>
                  <a:pt x="78827" y="0"/>
                  <a:pt x="78594" y="77"/>
                  <a:pt x="78355" y="150"/>
                </a:cubicBezTo>
                <a:lnTo>
                  <a:pt x="78344" y="105"/>
                </a:lnTo>
                <a:lnTo>
                  <a:pt x="40911" y="10800"/>
                </a:lnTo>
                <a:lnTo>
                  <a:pt x="3477" y="105"/>
                </a:lnTo>
                <a:lnTo>
                  <a:pt x="3461" y="150"/>
                </a:lnTo>
                <a:cubicBezTo>
                  <a:pt x="3222" y="77"/>
                  <a:pt x="2988" y="0"/>
                  <a:pt x="2727" y="0"/>
                </a:cubicBezTo>
                <a:cubicBezTo>
                  <a:pt x="1222" y="0"/>
                  <a:pt x="0" y="1222"/>
                  <a:pt x="0" y="2727"/>
                </a:cubicBezTo>
                <a:lnTo>
                  <a:pt x="0" y="106361"/>
                </a:lnTo>
                <a:cubicBezTo>
                  <a:pt x="0" y="107611"/>
                  <a:pt x="850" y="108616"/>
                  <a:pt x="1994" y="108944"/>
                </a:cubicBezTo>
                <a:lnTo>
                  <a:pt x="1977" y="108988"/>
                </a:lnTo>
                <a:lnTo>
                  <a:pt x="40155" y="119894"/>
                </a:lnTo>
                <a:lnTo>
                  <a:pt x="40172" y="119850"/>
                </a:lnTo>
                <a:cubicBezTo>
                  <a:pt x="40411" y="119922"/>
                  <a:pt x="40650" y="120000"/>
                  <a:pt x="40911" y="120000"/>
                </a:cubicBezTo>
                <a:cubicBezTo>
                  <a:pt x="41172" y="120000"/>
                  <a:pt x="41405" y="119922"/>
                  <a:pt x="41644" y="119850"/>
                </a:cubicBezTo>
                <a:lnTo>
                  <a:pt x="41661" y="119894"/>
                </a:lnTo>
                <a:lnTo>
                  <a:pt x="79088" y="109200"/>
                </a:lnTo>
                <a:lnTo>
                  <a:pt x="116527" y="119894"/>
                </a:lnTo>
                <a:lnTo>
                  <a:pt x="116538" y="119850"/>
                </a:lnTo>
                <a:cubicBezTo>
                  <a:pt x="116777" y="119922"/>
                  <a:pt x="117011" y="120000"/>
                  <a:pt x="117272" y="120000"/>
                </a:cubicBezTo>
                <a:cubicBezTo>
                  <a:pt x="118777" y="120000"/>
                  <a:pt x="120000" y="118777"/>
                  <a:pt x="120000" y="117272"/>
                </a:cubicBezTo>
                <a:lnTo>
                  <a:pt x="120000" y="13638"/>
                </a:lnTo>
                <a:cubicBezTo>
                  <a:pt x="120000" y="12394"/>
                  <a:pt x="119150" y="11383"/>
                  <a:pt x="118005" y="11055"/>
                </a:cubicBezTo>
                <a:moveTo>
                  <a:pt x="91305" y="51527"/>
                </a:moveTo>
                <a:lnTo>
                  <a:pt x="91766" y="52077"/>
                </a:lnTo>
                <a:lnTo>
                  <a:pt x="95938" y="48555"/>
                </a:lnTo>
                <a:lnTo>
                  <a:pt x="95466" y="48000"/>
                </a:lnTo>
                <a:cubicBezTo>
                  <a:pt x="94516" y="46877"/>
                  <a:pt x="93555" y="45755"/>
                  <a:pt x="92650" y="44550"/>
                </a:cubicBezTo>
                <a:lnTo>
                  <a:pt x="88283" y="47811"/>
                </a:lnTo>
                <a:cubicBezTo>
                  <a:pt x="89255" y="49111"/>
                  <a:pt x="90283" y="50327"/>
                  <a:pt x="91305" y="51527"/>
                </a:cubicBezTo>
                <a:moveTo>
                  <a:pt x="34833" y="61233"/>
                </a:moveTo>
                <a:lnTo>
                  <a:pt x="31883" y="56644"/>
                </a:lnTo>
                <a:cubicBezTo>
                  <a:pt x="30177" y="57744"/>
                  <a:pt x="28627" y="58916"/>
                  <a:pt x="27272" y="60138"/>
                </a:cubicBezTo>
                <a:lnTo>
                  <a:pt x="30933" y="64188"/>
                </a:lnTo>
                <a:cubicBezTo>
                  <a:pt x="32066" y="63166"/>
                  <a:pt x="33377" y="62172"/>
                  <a:pt x="34833" y="61233"/>
                </a:cubicBezTo>
                <a:moveTo>
                  <a:pt x="27800" y="67694"/>
                </a:moveTo>
                <a:lnTo>
                  <a:pt x="23311" y="64600"/>
                </a:lnTo>
                <a:cubicBezTo>
                  <a:pt x="22083" y="66383"/>
                  <a:pt x="21177" y="68266"/>
                  <a:pt x="20627" y="70188"/>
                </a:cubicBezTo>
                <a:lnTo>
                  <a:pt x="25866" y="71700"/>
                </a:lnTo>
                <a:cubicBezTo>
                  <a:pt x="26261" y="70338"/>
                  <a:pt x="26911" y="68988"/>
                  <a:pt x="27800" y="67694"/>
                </a:cubicBezTo>
                <a:moveTo>
                  <a:pt x="58150" y="46211"/>
                </a:moveTo>
                <a:lnTo>
                  <a:pt x="55400" y="41500"/>
                </a:lnTo>
                <a:cubicBezTo>
                  <a:pt x="53461" y="42633"/>
                  <a:pt x="52011" y="44088"/>
                  <a:pt x="50733" y="45494"/>
                </a:cubicBezTo>
                <a:lnTo>
                  <a:pt x="54761" y="49166"/>
                </a:lnTo>
                <a:cubicBezTo>
                  <a:pt x="55905" y="47911"/>
                  <a:pt x="56916" y="46933"/>
                  <a:pt x="58150" y="46211"/>
                </a:cubicBezTo>
                <a:moveTo>
                  <a:pt x="21816" y="87272"/>
                </a:moveTo>
                <a:cubicBezTo>
                  <a:pt x="24827" y="87272"/>
                  <a:pt x="27272" y="84833"/>
                  <a:pt x="27272" y="81816"/>
                </a:cubicBezTo>
                <a:cubicBezTo>
                  <a:pt x="27272" y="78805"/>
                  <a:pt x="24827" y="76361"/>
                  <a:pt x="21816" y="76361"/>
                </a:cubicBezTo>
                <a:cubicBezTo>
                  <a:pt x="18805" y="76361"/>
                  <a:pt x="16361" y="78805"/>
                  <a:pt x="16361" y="81816"/>
                </a:cubicBezTo>
                <a:cubicBezTo>
                  <a:pt x="16361" y="84833"/>
                  <a:pt x="18805" y="87272"/>
                  <a:pt x="21816" y="87272"/>
                </a:cubicBezTo>
                <a:moveTo>
                  <a:pt x="68183" y="43638"/>
                </a:moveTo>
                <a:cubicBezTo>
                  <a:pt x="71194" y="43638"/>
                  <a:pt x="73638" y="41194"/>
                  <a:pt x="73638" y="38183"/>
                </a:cubicBezTo>
                <a:cubicBezTo>
                  <a:pt x="73638" y="35172"/>
                  <a:pt x="71194" y="32727"/>
                  <a:pt x="68183" y="32727"/>
                </a:cubicBezTo>
                <a:cubicBezTo>
                  <a:pt x="65166" y="32727"/>
                  <a:pt x="62727" y="35172"/>
                  <a:pt x="62727" y="38183"/>
                </a:cubicBezTo>
                <a:cubicBezTo>
                  <a:pt x="62727" y="41194"/>
                  <a:pt x="65166" y="43638"/>
                  <a:pt x="68183" y="43638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rgbClr val="2425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9"/>
          <p:cNvSpPr/>
          <p:nvPr/>
        </p:nvSpPr>
        <p:spPr>
          <a:xfrm>
            <a:off x="7192605" y="2983131"/>
            <a:ext cx="523800" cy="519600"/>
          </a:xfrm>
          <a:custGeom>
            <a:rect b="b" l="l" r="r" t="t"/>
            <a:pathLst>
              <a:path extrusionOk="0" h="120000" w="120000">
                <a:moveTo>
                  <a:pt x="62727" y="114405"/>
                </a:moveTo>
                <a:lnTo>
                  <a:pt x="62727" y="98044"/>
                </a:lnTo>
                <a:cubicBezTo>
                  <a:pt x="81633" y="96705"/>
                  <a:pt x="96711" y="81627"/>
                  <a:pt x="98050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2727" y="73361"/>
                </a:moveTo>
                <a:cubicBezTo>
                  <a:pt x="68066" y="72277"/>
                  <a:pt x="72250" y="68066"/>
                  <a:pt x="73338" y="62727"/>
                </a:cubicBezTo>
                <a:lnTo>
                  <a:pt x="92594" y="62727"/>
                </a:lnTo>
                <a:cubicBezTo>
                  <a:pt x="91283" y="78622"/>
                  <a:pt x="78622" y="91272"/>
                  <a:pt x="62727" y="92588"/>
                </a:cubicBezTo>
                <a:cubicBezTo>
                  <a:pt x="62727" y="92588"/>
                  <a:pt x="62727" y="73361"/>
                  <a:pt x="62727" y="73361"/>
                </a:cubicBezTo>
                <a:close/>
                <a:moveTo>
                  <a:pt x="62727" y="27411"/>
                </a:moveTo>
                <a:cubicBezTo>
                  <a:pt x="67961" y="27844"/>
                  <a:pt x="72838" y="29527"/>
                  <a:pt x="77083" y="32133"/>
                </a:cubicBezTo>
                <a:cubicBezTo>
                  <a:pt x="76627" y="33150"/>
                  <a:pt x="76361" y="34266"/>
                  <a:pt x="76361" y="35455"/>
                </a:cubicBezTo>
                <a:cubicBezTo>
                  <a:pt x="76361" y="39972"/>
                  <a:pt x="80027" y="43638"/>
                  <a:pt x="84544" y="43638"/>
                </a:cubicBezTo>
                <a:cubicBezTo>
                  <a:pt x="85733" y="43638"/>
                  <a:pt x="86850" y="43372"/>
                  <a:pt x="87866" y="42916"/>
                </a:cubicBezTo>
                <a:cubicBezTo>
                  <a:pt x="90477" y="47161"/>
                  <a:pt x="92161" y="52038"/>
                  <a:pt x="92594" y="57272"/>
                </a:cubicBezTo>
                <a:lnTo>
                  <a:pt x="73338" y="57272"/>
                </a:lnTo>
                <a:cubicBezTo>
                  <a:pt x="72250" y="51933"/>
                  <a:pt x="68066" y="47722"/>
                  <a:pt x="62727" y="46638"/>
                </a:cubicBezTo>
                <a:cubicBezTo>
                  <a:pt x="62727" y="46638"/>
                  <a:pt x="62727" y="27411"/>
                  <a:pt x="62727" y="27411"/>
                </a:cubicBezTo>
                <a:close/>
                <a:moveTo>
                  <a:pt x="62727" y="5594"/>
                </a:moveTo>
                <a:cubicBezTo>
                  <a:pt x="90666" y="6977"/>
                  <a:pt x="113027" y="29338"/>
                  <a:pt x="114411" y="57272"/>
                </a:cubicBezTo>
                <a:lnTo>
                  <a:pt x="98050" y="57272"/>
                </a:lnTo>
                <a:cubicBezTo>
                  <a:pt x="97572" y="50566"/>
                  <a:pt x="95344" y="44361"/>
                  <a:pt x="91855" y="39061"/>
                </a:cubicBezTo>
                <a:cubicBezTo>
                  <a:pt x="92394" y="37972"/>
                  <a:pt x="92727" y="36755"/>
                  <a:pt x="92727" y="35455"/>
                </a:cubicBezTo>
                <a:cubicBezTo>
                  <a:pt x="92727" y="30938"/>
                  <a:pt x="89066" y="27272"/>
                  <a:pt x="84544" y="27272"/>
                </a:cubicBezTo>
                <a:cubicBezTo>
                  <a:pt x="83244" y="27272"/>
                  <a:pt x="82027" y="27605"/>
                  <a:pt x="80933" y="28144"/>
                </a:cubicBezTo>
                <a:cubicBezTo>
                  <a:pt x="75633" y="24661"/>
                  <a:pt x="69433" y="22433"/>
                  <a:pt x="62727" y="21955"/>
                </a:cubicBezTo>
                <a:cubicBezTo>
                  <a:pt x="62727" y="21955"/>
                  <a:pt x="62727" y="5594"/>
                  <a:pt x="62727" y="5594"/>
                </a:cubicBezTo>
                <a:close/>
                <a:moveTo>
                  <a:pt x="57272" y="21938"/>
                </a:moveTo>
                <a:cubicBezTo>
                  <a:pt x="40138" y="23150"/>
                  <a:pt x="26127" y="35650"/>
                  <a:pt x="22655" y="52055"/>
                </a:cubicBezTo>
                <a:cubicBezTo>
                  <a:pt x="19944" y="52700"/>
                  <a:pt x="17755" y="54683"/>
                  <a:pt x="16833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cubicBezTo>
                  <a:pt x="57272" y="5594"/>
                  <a:pt x="57272" y="21938"/>
                  <a:pt x="57272" y="21938"/>
                </a:cubicBezTo>
                <a:close/>
                <a:moveTo>
                  <a:pt x="57272" y="46638"/>
                </a:moveTo>
                <a:cubicBezTo>
                  <a:pt x="51933" y="47722"/>
                  <a:pt x="47750" y="51933"/>
                  <a:pt x="46661" y="57272"/>
                </a:cubicBezTo>
                <a:lnTo>
                  <a:pt x="32200" y="57272"/>
                </a:lnTo>
                <a:cubicBezTo>
                  <a:pt x="31477" y="55266"/>
                  <a:pt x="30027" y="53605"/>
                  <a:pt x="28122" y="52677"/>
                </a:cubicBezTo>
                <a:cubicBezTo>
                  <a:pt x="31255" y="38988"/>
                  <a:pt x="42944" y="28577"/>
                  <a:pt x="57272" y="27388"/>
                </a:cubicBezTo>
                <a:cubicBezTo>
                  <a:pt x="57272" y="27388"/>
                  <a:pt x="57272" y="46638"/>
                  <a:pt x="57272" y="46638"/>
                </a:cubicBezTo>
                <a:close/>
                <a:moveTo>
                  <a:pt x="57272" y="92611"/>
                </a:moveTo>
                <a:cubicBezTo>
                  <a:pt x="42944" y="91422"/>
                  <a:pt x="31255" y="81011"/>
                  <a:pt x="28122" y="67322"/>
                </a:cubicBezTo>
                <a:cubicBezTo>
                  <a:pt x="30027" y="66394"/>
                  <a:pt x="31477" y="64733"/>
                  <a:pt x="32200" y="62727"/>
                </a:cubicBezTo>
                <a:lnTo>
                  <a:pt x="46661" y="62727"/>
                </a:lnTo>
                <a:cubicBezTo>
                  <a:pt x="47750" y="68066"/>
                  <a:pt x="51933" y="72277"/>
                  <a:pt x="57272" y="73361"/>
                </a:cubicBezTo>
                <a:cubicBezTo>
                  <a:pt x="57272" y="73361"/>
                  <a:pt x="57272" y="92611"/>
                  <a:pt x="57272" y="92611"/>
                </a:cubicBezTo>
                <a:close/>
                <a:moveTo>
                  <a:pt x="57272" y="114405"/>
                </a:moveTo>
                <a:cubicBezTo>
                  <a:pt x="29333" y="113022"/>
                  <a:pt x="6972" y="90661"/>
                  <a:pt x="5588" y="62727"/>
                </a:cubicBezTo>
                <a:lnTo>
                  <a:pt x="16833" y="62727"/>
                </a:lnTo>
                <a:cubicBezTo>
                  <a:pt x="17755" y="65316"/>
                  <a:pt x="19944" y="67300"/>
                  <a:pt x="22655" y="67944"/>
                </a:cubicBezTo>
                <a:cubicBezTo>
                  <a:pt x="26127" y="84350"/>
                  <a:pt x="40138" y="96855"/>
                  <a:pt x="57272" y="98061"/>
                </a:cubicBezTo>
                <a:cubicBezTo>
                  <a:pt x="57272" y="98061"/>
                  <a:pt x="57272" y="114405"/>
                  <a:pt x="57272" y="114405"/>
                </a:cubicBezTo>
                <a:close/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rgbClr val="2425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9"/>
          <p:cNvSpPr/>
          <p:nvPr/>
        </p:nvSpPr>
        <p:spPr>
          <a:xfrm>
            <a:off x="7192628" y="2842778"/>
            <a:ext cx="411900" cy="411900"/>
          </a:xfrm>
          <a:custGeom>
            <a:rect b="b" l="l" r="r" t="t"/>
            <a:pathLst>
              <a:path extrusionOk="0" h="120000" w="120000">
                <a:moveTo>
                  <a:pt x="68227" y="110255"/>
                </a:moveTo>
                <a:lnTo>
                  <a:pt x="52294" y="71566"/>
                </a:lnTo>
                <a:lnTo>
                  <a:pt x="109194" y="14666"/>
                </a:lnTo>
                <a:cubicBezTo>
                  <a:pt x="109194" y="14666"/>
                  <a:pt x="68227" y="110255"/>
                  <a:pt x="68227" y="110255"/>
                </a:cubicBezTo>
                <a:close/>
                <a:moveTo>
                  <a:pt x="9750" y="51777"/>
                </a:moveTo>
                <a:lnTo>
                  <a:pt x="105333" y="10805"/>
                </a:lnTo>
                <a:lnTo>
                  <a:pt x="48438" y="67705"/>
                </a:lnTo>
                <a:cubicBezTo>
                  <a:pt x="48438" y="67705"/>
                  <a:pt x="9750" y="51777"/>
                  <a:pt x="9750" y="51777"/>
                </a:cubicBezTo>
                <a:close/>
                <a:moveTo>
                  <a:pt x="120000" y="2727"/>
                </a:moveTo>
                <a:cubicBezTo>
                  <a:pt x="120000" y="1222"/>
                  <a:pt x="118777" y="0"/>
                  <a:pt x="117272" y="0"/>
                </a:cubicBezTo>
                <a:cubicBezTo>
                  <a:pt x="116855" y="0"/>
                  <a:pt x="116466" y="111"/>
                  <a:pt x="116111" y="288"/>
                </a:cubicBezTo>
                <a:lnTo>
                  <a:pt x="116100" y="266"/>
                </a:lnTo>
                <a:lnTo>
                  <a:pt x="1677" y="49305"/>
                </a:lnTo>
                <a:cubicBezTo>
                  <a:pt x="1672" y="49305"/>
                  <a:pt x="1661" y="49311"/>
                  <a:pt x="1650" y="49316"/>
                </a:cubicBezTo>
                <a:lnTo>
                  <a:pt x="1555" y="49361"/>
                </a:lnTo>
                <a:lnTo>
                  <a:pt x="1561" y="49372"/>
                </a:lnTo>
                <a:cubicBezTo>
                  <a:pt x="644" y="49816"/>
                  <a:pt x="0" y="50733"/>
                  <a:pt x="0" y="51816"/>
                </a:cubicBezTo>
                <a:cubicBezTo>
                  <a:pt x="0" y="53055"/>
                  <a:pt x="838" y="54061"/>
                  <a:pt x="1972" y="54394"/>
                </a:cubicBezTo>
                <a:lnTo>
                  <a:pt x="1961" y="54438"/>
                </a:lnTo>
                <a:lnTo>
                  <a:pt x="47011" y="72988"/>
                </a:lnTo>
                <a:lnTo>
                  <a:pt x="65561" y="118044"/>
                </a:lnTo>
                <a:lnTo>
                  <a:pt x="65605" y="118027"/>
                </a:lnTo>
                <a:cubicBezTo>
                  <a:pt x="65938" y="119161"/>
                  <a:pt x="66944" y="120000"/>
                  <a:pt x="68183" y="120000"/>
                </a:cubicBezTo>
                <a:cubicBezTo>
                  <a:pt x="69266" y="120000"/>
                  <a:pt x="70188" y="119355"/>
                  <a:pt x="70627" y="118438"/>
                </a:cubicBezTo>
                <a:lnTo>
                  <a:pt x="70644" y="118444"/>
                </a:lnTo>
                <a:lnTo>
                  <a:pt x="70683" y="118350"/>
                </a:lnTo>
                <a:cubicBezTo>
                  <a:pt x="70688" y="118338"/>
                  <a:pt x="70694" y="118333"/>
                  <a:pt x="70694" y="118322"/>
                </a:cubicBezTo>
                <a:lnTo>
                  <a:pt x="119738" y="3900"/>
                </a:lnTo>
                <a:lnTo>
                  <a:pt x="119705" y="3883"/>
                </a:lnTo>
                <a:cubicBezTo>
                  <a:pt x="119877" y="3533"/>
                  <a:pt x="120000" y="3150"/>
                  <a:pt x="120000" y="2727"/>
                </a:cubicBezTo>
                <a:moveTo>
                  <a:pt x="43638" y="90000"/>
                </a:moveTo>
                <a:cubicBezTo>
                  <a:pt x="42883" y="90000"/>
                  <a:pt x="42200" y="90305"/>
                  <a:pt x="41705" y="90800"/>
                </a:cubicBezTo>
                <a:lnTo>
                  <a:pt x="33527" y="98983"/>
                </a:lnTo>
                <a:cubicBezTo>
                  <a:pt x="33033" y="99472"/>
                  <a:pt x="32727" y="100161"/>
                  <a:pt x="32727" y="100911"/>
                </a:cubicBezTo>
                <a:cubicBezTo>
                  <a:pt x="32727" y="102416"/>
                  <a:pt x="33950" y="103638"/>
                  <a:pt x="35455" y="103638"/>
                </a:cubicBezTo>
                <a:cubicBezTo>
                  <a:pt x="36205" y="103638"/>
                  <a:pt x="36888" y="103333"/>
                  <a:pt x="37383" y="102838"/>
                </a:cubicBezTo>
                <a:lnTo>
                  <a:pt x="45566" y="94655"/>
                </a:lnTo>
                <a:cubicBezTo>
                  <a:pt x="46061" y="94166"/>
                  <a:pt x="46361" y="93483"/>
                  <a:pt x="46361" y="92727"/>
                </a:cubicBezTo>
                <a:cubicBezTo>
                  <a:pt x="46361" y="91222"/>
                  <a:pt x="45144" y="90000"/>
                  <a:pt x="43638" y="90000"/>
                </a:cubicBezTo>
                <a:moveTo>
                  <a:pt x="43638" y="79094"/>
                </a:moveTo>
                <a:cubicBezTo>
                  <a:pt x="43638" y="77588"/>
                  <a:pt x="42416" y="76361"/>
                  <a:pt x="40911" y="76361"/>
                </a:cubicBezTo>
                <a:cubicBezTo>
                  <a:pt x="40155" y="76361"/>
                  <a:pt x="39472" y="76672"/>
                  <a:pt x="38983" y="77161"/>
                </a:cubicBezTo>
                <a:lnTo>
                  <a:pt x="11705" y="104433"/>
                </a:lnTo>
                <a:cubicBezTo>
                  <a:pt x="11216" y="104933"/>
                  <a:pt x="10911" y="105616"/>
                  <a:pt x="10911" y="106361"/>
                </a:cubicBezTo>
                <a:cubicBezTo>
                  <a:pt x="10911" y="107872"/>
                  <a:pt x="12133" y="109088"/>
                  <a:pt x="13638" y="109088"/>
                </a:cubicBezTo>
                <a:cubicBezTo>
                  <a:pt x="14388" y="109088"/>
                  <a:pt x="15072" y="108788"/>
                  <a:pt x="15566" y="108294"/>
                </a:cubicBezTo>
                <a:lnTo>
                  <a:pt x="42838" y="81016"/>
                </a:lnTo>
                <a:cubicBezTo>
                  <a:pt x="43333" y="80527"/>
                  <a:pt x="43638" y="79844"/>
                  <a:pt x="43638" y="79094"/>
                </a:cubicBezTo>
                <a:moveTo>
                  <a:pt x="26472" y="81016"/>
                </a:moveTo>
                <a:lnTo>
                  <a:pt x="29200" y="78294"/>
                </a:lnTo>
                <a:cubicBezTo>
                  <a:pt x="29694" y="77800"/>
                  <a:pt x="30000" y="77116"/>
                  <a:pt x="30000" y="76361"/>
                </a:cubicBezTo>
                <a:cubicBezTo>
                  <a:pt x="30000" y="74861"/>
                  <a:pt x="28777" y="73638"/>
                  <a:pt x="27272" y="73638"/>
                </a:cubicBezTo>
                <a:cubicBezTo>
                  <a:pt x="26522" y="73638"/>
                  <a:pt x="25838" y="73944"/>
                  <a:pt x="25344" y="74433"/>
                </a:cubicBezTo>
                <a:lnTo>
                  <a:pt x="22616" y="77161"/>
                </a:lnTo>
                <a:cubicBezTo>
                  <a:pt x="22122" y="77661"/>
                  <a:pt x="21816" y="78338"/>
                  <a:pt x="21816" y="79094"/>
                </a:cubicBezTo>
                <a:cubicBezTo>
                  <a:pt x="21816" y="80594"/>
                  <a:pt x="23038" y="81816"/>
                  <a:pt x="24544" y="81816"/>
                </a:cubicBezTo>
                <a:cubicBezTo>
                  <a:pt x="25300" y="81816"/>
                  <a:pt x="25977" y="81516"/>
                  <a:pt x="26472" y="8101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i="0" sz="2999" u="none" cap="none" strike="noStrike">
              <a:solidFill>
                <a:srgbClr val="2425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1" name="Google Shape;301;p39"/>
          <p:cNvSpPr/>
          <p:nvPr/>
        </p:nvSpPr>
        <p:spPr>
          <a:xfrm>
            <a:off x="8790457" y="3613709"/>
            <a:ext cx="411900" cy="411900"/>
          </a:xfrm>
          <a:custGeom>
            <a:rect b="b" l="l" r="r" t="t"/>
            <a:pathLst>
              <a:path extrusionOk="0" h="120000" w="120000">
                <a:moveTo>
                  <a:pt x="114544" y="16361"/>
                </a:moveTo>
                <a:lnTo>
                  <a:pt x="5455" y="16361"/>
                </a:lnTo>
                <a:lnTo>
                  <a:pt x="5455" y="5455"/>
                </a:lnTo>
                <a:lnTo>
                  <a:pt x="114544" y="5455"/>
                </a:lnTo>
                <a:cubicBezTo>
                  <a:pt x="114544" y="5455"/>
                  <a:pt x="114544" y="16361"/>
                  <a:pt x="114544" y="16361"/>
                </a:cubicBezTo>
                <a:close/>
                <a:moveTo>
                  <a:pt x="114544" y="0"/>
                </a:moveTo>
                <a:lnTo>
                  <a:pt x="5455" y="0"/>
                </a:lnTo>
                <a:cubicBezTo>
                  <a:pt x="2444" y="0"/>
                  <a:pt x="0" y="2444"/>
                  <a:pt x="0" y="5455"/>
                </a:cubicBezTo>
                <a:lnTo>
                  <a:pt x="0" y="16361"/>
                </a:lnTo>
                <a:cubicBezTo>
                  <a:pt x="0" y="19372"/>
                  <a:pt x="2444" y="21816"/>
                  <a:pt x="5455" y="21816"/>
                </a:cubicBezTo>
                <a:lnTo>
                  <a:pt x="114544" y="21816"/>
                </a:lnTo>
                <a:cubicBezTo>
                  <a:pt x="117555" y="21816"/>
                  <a:pt x="120000" y="19372"/>
                  <a:pt x="120000" y="16361"/>
                </a:cubicBezTo>
                <a:lnTo>
                  <a:pt x="120000" y="5455"/>
                </a:lnTo>
                <a:cubicBezTo>
                  <a:pt x="120000" y="2444"/>
                  <a:pt x="117555" y="0"/>
                  <a:pt x="114544" y="0"/>
                </a:cubicBezTo>
                <a:moveTo>
                  <a:pt x="114544" y="81816"/>
                </a:moveTo>
                <a:lnTo>
                  <a:pt x="5455" y="81816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81816"/>
                  <a:pt x="114544" y="81816"/>
                </a:cubicBezTo>
                <a:close/>
                <a:moveTo>
                  <a:pt x="114544" y="65455"/>
                </a:move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81816"/>
                </a:lnTo>
                <a:cubicBezTo>
                  <a:pt x="0" y="84833"/>
                  <a:pt x="2444" y="87272"/>
                  <a:pt x="5455" y="87272"/>
                </a:cubicBezTo>
                <a:lnTo>
                  <a:pt x="114544" y="87272"/>
                </a:lnTo>
                <a:cubicBezTo>
                  <a:pt x="117555" y="87272"/>
                  <a:pt x="120000" y="84833"/>
                  <a:pt x="120000" y="81816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5455" y="38183"/>
                </a:moveTo>
                <a:lnTo>
                  <a:pt x="81816" y="38183"/>
                </a:lnTo>
                <a:lnTo>
                  <a:pt x="81816" y="49088"/>
                </a:lnTo>
                <a:lnTo>
                  <a:pt x="5455" y="49088"/>
                </a:lnTo>
                <a:cubicBezTo>
                  <a:pt x="5455" y="49088"/>
                  <a:pt x="5455" y="38183"/>
                  <a:pt x="5455" y="38183"/>
                </a:cubicBezTo>
                <a:close/>
                <a:moveTo>
                  <a:pt x="5455" y="54544"/>
                </a:moveTo>
                <a:lnTo>
                  <a:pt x="81816" y="54544"/>
                </a:lnTo>
                <a:cubicBezTo>
                  <a:pt x="84827" y="54544"/>
                  <a:pt x="87272" y="52100"/>
                  <a:pt x="87272" y="49088"/>
                </a:cubicBezTo>
                <a:lnTo>
                  <a:pt x="87272" y="38183"/>
                </a:lnTo>
                <a:cubicBezTo>
                  <a:pt x="87272" y="35172"/>
                  <a:pt x="84827" y="32727"/>
                  <a:pt x="81816" y="32727"/>
                </a:cubicBezTo>
                <a:lnTo>
                  <a:pt x="5455" y="32727"/>
                </a:lnTo>
                <a:cubicBezTo>
                  <a:pt x="2444" y="32727"/>
                  <a:pt x="0" y="35172"/>
                  <a:pt x="0" y="38183"/>
                </a:cubicBezTo>
                <a:lnTo>
                  <a:pt x="0" y="49088"/>
                </a:lnTo>
                <a:cubicBezTo>
                  <a:pt x="0" y="52100"/>
                  <a:pt x="2444" y="54544"/>
                  <a:pt x="5455" y="54544"/>
                </a:cubicBezTo>
                <a:moveTo>
                  <a:pt x="81816" y="114544"/>
                </a:moveTo>
                <a:lnTo>
                  <a:pt x="5455" y="114544"/>
                </a:lnTo>
                <a:lnTo>
                  <a:pt x="5455" y="103638"/>
                </a:lnTo>
                <a:lnTo>
                  <a:pt x="81816" y="103638"/>
                </a:lnTo>
                <a:cubicBezTo>
                  <a:pt x="81816" y="103638"/>
                  <a:pt x="81816" y="114544"/>
                  <a:pt x="81816" y="114544"/>
                </a:cubicBezTo>
                <a:close/>
                <a:moveTo>
                  <a:pt x="81816" y="98183"/>
                </a:moveTo>
                <a:lnTo>
                  <a:pt x="5455" y="98183"/>
                </a:lnTo>
                <a:cubicBezTo>
                  <a:pt x="2444" y="98183"/>
                  <a:pt x="0" y="100627"/>
                  <a:pt x="0" y="103638"/>
                </a:cubicBezTo>
                <a:lnTo>
                  <a:pt x="0" y="114544"/>
                </a:lnTo>
                <a:cubicBezTo>
                  <a:pt x="0" y="117555"/>
                  <a:pt x="2444" y="120000"/>
                  <a:pt x="5455" y="120000"/>
                </a:cubicBezTo>
                <a:lnTo>
                  <a:pt x="81816" y="120000"/>
                </a:lnTo>
                <a:cubicBezTo>
                  <a:pt x="84827" y="120000"/>
                  <a:pt x="87272" y="117555"/>
                  <a:pt x="87272" y="114544"/>
                </a:cubicBezTo>
                <a:lnTo>
                  <a:pt x="87272" y="103638"/>
                </a:lnTo>
                <a:cubicBezTo>
                  <a:pt x="87272" y="100627"/>
                  <a:pt x="84827" y="98183"/>
                  <a:pt x="81816" y="9818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rgbClr val="2425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9"/>
          <p:cNvSpPr/>
          <p:nvPr/>
        </p:nvSpPr>
        <p:spPr>
          <a:xfrm>
            <a:off x="560325" y="3380156"/>
            <a:ext cx="1535400" cy="58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0" y="66206"/>
                  <a:pt x="27012" y="120000"/>
                  <a:pt x="59740" y="120000"/>
                </a:cubicBezTo>
                <a:cubicBezTo>
                  <a:pt x="92987" y="120000"/>
                  <a:pt x="119999" y="66206"/>
                  <a:pt x="119999" y="0"/>
                </a:cubicBezTo>
              </a:path>
            </a:pathLst>
          </a:custGeom>
          <a:noFill/>
          <a:ln cap="flat" cmpd="sng" w="3175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425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9"/>
          <p:cNvSpPr/>
          <p:nvPr/>
        </p:nvSpPr>
        <p:spPr>
          <a:xfrm>
            <a:off x="9770616" y="3529257"/>
            <a:ext cx="1535400" cy="580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cubicBezTo>
                  <a:pt x="0" y="66206"/>
                  <a:pt x="27012" y="120000"/>
                  <a:pt x="60259" y="120000"/>
                </a:cubicBezTo>
                <a:cubicBezTo>
                  <a:pt x="92987" y="120000"/>
                  <a:pt x="119999" y="66206"/>
                  <a:pt x="119999" y="0"/>
                </a:cubicBezTo>
              </a:path>
            </a:pathLst>
          </a:custGeom>
          <a:noFill/>
          <a:ln cap="flat" cmpd="sng" w="317500">
            <a:solidFill>
              <a:srgbClr val="E8E8E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24252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3975" y="3479876"/>
            <a:ext cx="451349" cy="38135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9"/>
          <p:cNvSpPr/>
          <p:nvPr/>
        </p:nvSpPr>
        <p:spPr>
          <a:xfrm>
            <a:off x="6992813" y="2842770"/>
            <a:ext cx="964500" cy="9414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10023315" y="2842784"/>
            <a:ext cx="964500" cy="941400"/>
          </a:xfrm>
          <a:prstGeom prst="ellipse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7" name="Google Shape;307;p39"/>
          <p:cNvSpPr/>
          <p:nvPr/>
        </p:nvSpPr>
        <p:spPr>
          <a:xfrm>
            <a:off x="10239033" y="3107519"/>
            <a:ext cx="533100" cy="411900"/>
          </a:xfrm>
          <a:custGeom>
            <a:rect b="b" l="l" r="r" t="t"/>
            <a:pathLst>
              <a:path extrusionOk="0" h="120000" w="120000">
                <a:moveTo>
                  <a:pt x="92727" y="113333"/>
                </a:moveTo>
                <a:cubicBezTo>
                  <a:pt x="80677" y="113333"/>
                  <a:pt x="70911" y="101394"/>
                  <a:pt x="70911" y="86666"/>
                </a:cubicBezTo>
                <a:cubicBezTo>
                  <a:pt x="70911" y="71938"/>
                  <a:pt x="80677" y="60000"/>
                  <a:pt x="92727" y="60000"/>
                </a:cubicBezTo>
                <a:cubicBezTo>
                  <a:pt x="104777" y="60000"/>
                  <a:pt x="114544" y="71938"/>
                  <a:pt x="114544" y="86666"/>
                </a:cubicBezTo>
                <a:cubicBezTo>
                  <a:pt x="114544" y="101394"/>
                  <a:pt x="104777" y="113333"/>
                  <a:pt x="92727" y="113333"/>
                </a:cubicBezTo>
                <a:moveTo>
                  <a:pt x="70900" y="18850"/>
                </a:moveTo>
                <a:lnTo>
                  <a:pt x="71005" y="18822"/>
                </a:lnTo>
                <a:cubicBezTo>
                  <a:pt x="71500" y="12022"/>
                  <a:pt x="76122" y="6666"/>
                  <a:pt x="81816" y="6666"/>
                </a:cubicBezTo>
                <a:cubicBezTo>
                  <a:pt x="86227" y="6666"/>
                  <a:pt x="90011" y="9883"/>
                  <a:pt x="91727" y="14494"/>
                </a:cubicBezTo>
                <a:lnTo>
                  <a:pt x="91716" y="14494"/>
                </a:lnTo>
                <a:lnTo>
                  <a:pt x="106455" y="57894"/>
                </a:lnTo>
                <a:cubicBezTo>
                  <a:pt x="102422" y="55011"/>
                  <a:pt x="97738" y="53333"/>
                  <a:pt x="92727" y="53333"/>
                </a:cubicBezTo>
                <a:cubicBezTo>
                  <a:pt x="83788" y="53333"/>
                  <a:pt x="75877" y="58611"/>
                  <a:pt x="70905" y="66733"/>
                </a:cubicBezTo>
                <a:cubicBezTo>
                  <a:pt x="70905" y="66733"/>
                  <a:pt x="70900" y="18850"/>
                  <a:pt x="70900" y="18850"/>
                </a:cubicBezTo>
                <a:close/>
                <a:moveTo>
                  <a:pt x="65455" y="73333"/>
                </a:moveTo>
                <a:lnTo>
                  <a:pt x="54544" y="73333"/>
                </a:lnTo>
                <a:lnTo>
                  <a:pt x="54544" y="26666"/>
                </a:lnTo>
                <a:lnTo>
                  <a:pt x="65455" y="26666"/>
                </a:lnTo>
                <a:cubicBezTo>
                  <a:pt x="65455" y="26666"/>
                  <a:pt x="65455" y="73333"/>
                  <a:pt x="65455" y="73333"/>
                </a:cubicBezTo>
                <a:close/>
                <a:moveTo>
                  <a:pt x="65455" y="86666"/>
                </a:moveTo>
                <a:lnTo>
                  <a:pt x="54544" y="86666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86666"/>
                  <a:pt x="65455" y="86666"/>
                </a:cubicBezTo>
                <a:close/>
                <a:moveTo>
                  <a:pt x="49094" y="66733"/>
                </a:moveTo>
                <a:cubicBezTo>
                  <a:pt x="44122" y="58611"/>
                  <a:pt x="36211" y="53333"/>
                  <a:pt x="27272" y="53333"/>
                </a:cubicBezTo>
                <a:cubicBezTo>
                  <a:pt x="22261" y="53333"/>
                  <a:pt x="17577" y="55011"/>
                  <a:pt x="13544" y="57894"/>
                </a:cubicBezTo>
                <a:lnTo>
                  <a:pt x="28283" y="14494"/>
                </a:lnTo>
                <a:lnTo>
                  <a:pt x="28272" y="14494"/>
                </a:lnTo>
                <a:cubicBezTo>
                  <a:pt x="29988" y="9883"/>
                  <a:pt x="33772" y="6666"/>
                  <a:pt x="38183" y="6666"/>
                </a:cubicBezTo>
                <a:cubicBezTo>
                  <a:pt x="43877" y="6666"/>
                  <a:pt x="48500" y="12022"/>
                  <a:pt x="48994" y="18822"/>
                </a:cubicBezTo>
                <a:lnTo>
                  <a:pt x="49100" y="18850"/>
                </a:lnTo>
                <a:cubicBezTo>
                  <a:pt x="49100" y="18850"/>
                  <a:pt x="49094" y="66733"/>
                  <a:pt x="49094" y="66733"/>
                </a:cubicBezTo>
                <a:close/>
                <a:moveTo>
                  <a:pt x="27272" y="113333"/>
                </a:moveTo>
                <a:cubicBezTo>
                  <a:pt x="15222" y="113333"/>
                  <a:pt x="5455" y="101394"/>
                  <a:pt x="5455" y="86666"/>
                </a:cubicBezTo>
                <a:cubicBezTo>
                  <a:pt x="5455" y="71938"/>
                  <a:pt x="15222" y="60000"/>
                  <a:pt x="27272" y="60000"/>
                </a:cubicBezTo>
                <a:cubicBezTo>
                  <a:pt x="39322" y="60000"/>
                  <a:pt x="49088" y="71938"/>
                  <a:pt x="49088" y="86666"/>
                </a:cubicBezTo>
                <a:cubicBezTo>
                  <a:pt x="49088" y="101394"/>
                  <a:pt x="39322" y="113333"/>
                  <a:pt x="27272" y="113333"/>
                </a:cubicBezTo>
                <a:moveTo>
                  <a:pt x="117233" y="72111"/>
                </a:moveTo>
                <a:lnTo>
                  <a:pt x="97244" y="13333"/>
                </a:lnTo>
                <a:lnTo>
                  <a:pt x="97183" y="13344"/>
                </a:lnTo>
                <a:cubicBezTo>
                  <a:pt x="94933" y="5588"/>
                  <a:pt x="88938" y="0"/>
                  <a:pt x="81816" y="0"/>
                </a:cubicBezTo>
                <a:cubicBezTo>
                  <a:pt x="72783" y="0"/>
                  <a:pt x="65455" y="8955"/>
                  <a:pt x="65455" y="20000"/>
                </a:cubicBezTo>
                <a:lnTo>
                  <a:pt x="54544" y="20000"/>
                </a:lnTo>
                <a:cubicBezTo>
                  <a:pt x="54544" y="8955"/>
                  <a:pt x="47216" y="0"/>
                  <a:pt x="38183" y="0"/>
                </a:cubicBezTo>
                <a:cubicBezTo>
                  <a:pt x="31066" y="0"/>
                  <a:pt x="25066" y="5588"/>
                  <a:pt x="22816" y="13344"/>
                </a:cubicBezTo>
                <a:lnTo>
                  <a:pt x="22755" y="13333"/>
                </a:lnTo>
                <a:lnTo>
                  <a:pt x="2766" y="72111"/>
                </a:lnTo>
                <a:cubicBezTo>
                  <a:pt x="1011" y="76511"/>
                  <a:pt x="0" y="81438"/>
                  <a:pt x="0" y="86666"/>
                </a:cubicBezTo>
                <a:cubicBezTo>
                  <a:pt x="0" y="105077"/>
                  <a:pt x="12211" y="120000"/>
                  <a:pt x="27272" y="120000"/>
                </a:cubicBezTo>
                <a:cubicBezTo>
                  <a:pt x="40466" y="120000"/>
                  <a:pt x="51472" y="108550"/>
                  <a:pt x="53994" y="93333"/>
                </a:cubicBezTo>
                <a:lnTo>
                  <a:pt x="66005" y="93333"/>
                </a:lnTo>
                <a:cubicBezTo>
                  <a:pt x="68527" y="108550"/>
                  <a:pt x="79533" y="120000"/>
                  <a:pt x="92727" y="120000"/>
                </a:cubicBezTo>
                <a:cubicBezTo>
                  <a:pt x="107788" y="120000"/>
                  <a:pt x="120000" y="105077"/>
                  <a:pt x="120000" y="86666"/>
                </a:cubicBezTo>
                <a:cubicBezTo>
                  <a:pt x="120000" y="81438"/>
                  <a:pt x="118988" y="76511"/>
                  <a:pt x="117233" y="72111"/>
                </a:cubicBezTo>
                <a:moveTo>
                  <a:pt x="92727" y="66666"/>
                </a:moveTo>
                <a:cubicBezTo>
                  <a:pt x="83688" y="66666"/>
                  <a:pt x="76361" y="75622"/>
                  <a:pt x="76361" y="86666"/>
                </a:cubicBezTo>
                <a:cubicBezTo>
                  <a:pt x="76361" y="88511"/>
                  <a:pt x="77583" y="90000"/>
                  <a:pt x="79088" y="90000"/>
                </a:cubicBezTo>
                <a:cubicBezTo>
                  <a:pt x="80600" y="90000"/>
                  <a:pt x="81816" y="88511"/>
                  <a:pt x="81816" y="86666"/>
                </a:cubicBezTo>
                <a:cubicBezTo>
                  <a:pt x="81816" y="79305"/>
                  <a:pt x="86700" y="73333"/>
                  <a:pt x="92727" y="73333"/>
                </a:cubicBezTo>
                <a:cubicBezTo>
                  <a:pt x="94233" y="73333"/>
                  <a:pt x="95455" y="71844"/>
                  <a:pt x="95455" y="70000"/>
                </a:cubicBezTo>
                <a:cubicBezTo>
                  <a:pt x="95455" y="68155"/>
                  <a:pt x="94233" y="66666"/>
                  <a:pt x="92727" y="66666"/>
                </a:cubicBezTo>
                <a:moveTo>
                  <a:pt x="27272" y="66666"/>
                </a:moveTo>
                <a:cubicBezTo>
                  <a:pt x="18233" y="66666"/>
                  <a:pt x="10911" y="75622"/>
                  <a:pt x="10911" y="86666"/>
                </a:cubicBezTo>
                <a:cubicBezTo>
                  <a:pt x="10911" y="88511"/>
                  <a:pt x="12127" y="90000"/>
                  <a:pt x="13638" y="90000"/>
                </a:cubicBezTo>
                <a:cubicBezTo>
                  <a:pt x="15144" y="90000"/>
                  <a:pt x="16361" y="88511"/>
                  <a:pt x="16361" y="86666"/>
                </a:cubicBezTo>
                <a:cubicBezTo>
                  <a:pt x="16361" y="79305"/>
                  <a:pt x="21250" y="73333"/>
                  <a:pt x="27272" y="73333"/>
                </a:cubicBezTo>
                <a:cubicBezTo>
                  <a:pt x="28777" y="73333"/>
                  <a:pt x="30000" y="71844"/>
                  <a:pt x="30000" y="70000"/>
                </a:cubicBezTo>
                <a:cubicBezTo>
                  <a:pt x="30000" y="68155"/>
                  <a:pt x="28777" y="66666"/>
                  <a:pt x="27272" y="66666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2999" u="none" cap="none" strike="noStrike">
              <a:solidFill>
                <a:srgbClr val="24252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9"/>
          <p:cNvSpPr txBox="1"/>
          <p:nvPr/>
        </p:nvSpPr>
        <p:spPr>
          <a:xfrm>
            <a:off x="7876375" y="4529388"/>
            <a:ext cx="22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400"/>
              <a:buFont typeface="Montserrat"/>
              <a:buNone/>
            </a:pPr>
            <a:r>
              <a:rPr b="1" lang="en-US" sz="1600">
                <a:solidFill>
                  <a:srgbClr val="242527"/>
                </a:solidFill>
                <a:latin typeface="Raleway"/>
                <a:ea typeface="Raleway"/>
                <a:cs typeface="Raleway"/>
                <a:sym typeface="Raleway"/>
              </a:rPr>
              <a:t>Pay review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9" name="Google Shape;309;p39"/>
          <p:cNvSpPr txBox="1"/>
          <p:nvPr/>
        </p:nvSpPr>
        <p:spPr>
          <a:xfrm>
            <a:off x="9576325" y="2161550"/>
            <a:ext cx="2270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527"/>
              </a:buClr>
              <a:buSzPts val="400"/>
              <a:buFont typeface="Montserrat"/>
              <a:buNone/>
            </a:pPr>
            <a:r>
              <a:rPr b="1" lang="en-US" sz="1600">
                <a:solidFill>
                  <a:srgbClr val="242527"/>
                </a:solidFill>
                <a:latin typeface="Raleway"/>
                <a:ea typeface="Raleway"/>
                <a:cs typeface="Raleway"/>
                <a:sym typeface="Raleway"/>
              </a:rPr>
              <a:t>Pulse and vision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0" name="Google Shape;310;p39"/>
          <p:cNvSpPr/>
          <p:nvPr/>
        </p:nvSpPr>
        <p:spPr>
          <a:xfrm>
            <a:off x="9576325" y="1904431"/>
            <a:ext cx="2270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rgbClr val="53535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3787" y="2964775"/>
            <a:ext cx="451329" cy="4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78461" y="3023075"/>
            <a:ext cx="580800" cy="58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9123" y="3094936"/>
            <a:ext cx="451351" cy="437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56339" y="3475000"/>
            <a:ext cx="533100" cy="53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32700" l="0" r="78307" t="35284"/>
          <a:stretch/>
        </p:blipFill>
        <p:spPr>
          <a:xfrm rot="10800000">
            <a:off x="10854600" y="3472750"/>
            <a:ext cx="1141700" cy="69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 rotWithShape="1">
          <a:blip r:embed="rId3">
            <a:alphaModFix/>
          </a:blip>
          <a:srcRect b="32700" l="0" r="78307" t="35284"/>
          <a:stretch/>
        </p:blipFill>
        <p:spPr>
          <a:xfrm rot="10800000">
            <a:off x="10854600" y="4110050"/>
            <a:ext cx="1141700" cy="6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39"/>
          <p:cNvSpPr txBox="1"/>
          <p:nvPr/>
        </p:nvSpPr>
        <p:spPr>
          <a:xfrm>
            <a:off x="5265650" y="6251450"/>
            <a:ext cx="153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aleway"/>
                <a:ea typeface="Raleway"/>
                <a:cs typeface="Raleway"/>
                <a:sym typeface="Raleway"/>
              </a:rPr>
              <a:t>repeat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40"/>
          <p:cNvSpPr txBox="1"/>
          <p:nvPr/>
        </p:nvSpPr>
        <p:spPr>
          <a:xfrm>
            <a:off x="2047200" y="26742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TALENT SOURCING</a:t>
            </a:r>
            <a:endParaRPr b="1"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5" name="Google Shape;325;p40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26" name="Google Shape;326;p40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0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Recruiting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8825" y="408200"/>
            <a:ext cx="7846174" cy="6185624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1"/>
          <p:cNvSpPr txBox="1"/>
          <p:nvPr/>
        </p:nvSpPr>
        <p:spPr>
          <a:xfrm>
            <a:off x="1596875" y="2533800"/>
            <a:ext cx="3519600" cy="32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3000"/>
              <a:buFont typeface="Raleway"/>
              <a:buAutoNum type="arabicPeriod"/>
            </a:pPr>
            <a:r>
              <a:rPr b="1" lang="en-US" sz="30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Test</a:t>
            </a:r>
            <a:endParaRPr b="1" sz="30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3000"/>
              <a:buFont typeface="Raleway"/>
              <a:buAutoNum type="arabicPeriod"/>
            </a:pPr>
            <a:r>
              <a:rPr b="1" lang="en-US" sz="30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Interview</a:t>
            </a:r>
            <a:endParaRPr b="1" sz="30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2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Internship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716925" y="2341525"/>
            <a:ext cx="4154700" cy="38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3000"/>
              <a:buFont typeface="Raleway"/>
              <a:buChar char="➔"/>
            </a:pPr>
            <a:r>
              <a:rPr lang="en-US" sz="30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1-3 students at once</a:t>
            </a:r>
            <a:endParaRPr sz="30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3000"/>
              <a:buFont typeface="Raleway"/>
              <a:buChar char="➔"/>
            </a:pPr>
            <a:r>
              <a:rPr lang="en-US" sz="30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Treated as everybody</a:t>
            </a:r>
            <a:endParaRPr sz="30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2196F3"/>
              </a:buClr>
              <a:buSzPts val="3000"/>
              <a:buFont typeface="Raleway"/>
              <a:buChar char="➔"/>
            </a:pPr>
            <a:r>
              <a:rPr lang="en-US" sz="30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Chance to stay</a:t>
            </a:r>
            <a:endParaRPr sz="30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625" y="1560292"/>
            <a:ext cx="7015578" cy="4778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4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2047200" y="30135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MY STORY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53" name="Google Shape;353;p43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4" name="Google Shape;3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3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/>
          <p:nvPr/>
        </p:nvSpPr>
        <p:spPr>
          <a:xfrm rot="5400000">
            <a:off x="1226641" y="1450465"/>
            <a:ext cx="18300" cy="914400"/>
          </a:xfrm>
          <a:prstGeom prst="rect">
            <a:avLst/>
          </a:prstGeom>
          <a:solidFill>
            <a:srgbClr val="2196F3"/>
          </a:solidFill>
          <a:ln cap="flat" cmpd="sng" w="12700">
            <a:solidFill>
              <a:srgbClr val="2196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12519" l="0" r="0" t="12512"/>
          <a:stretch/>
        </p:blipFill>
        <p:spPr>
          <a:xfrm>
            <a:off x="6096001" y="0"/>
            <a:ext cx="6096001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5350" y="890575"/>
            <a:ext cx="2728744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/>
          <p:nvPr/>
        </p:nvSpPr>
        <p:spPr>
          <a:xfrm>
            <a:off x="745350" y="2942600"/>
            <a:ext cx="3554700" cy="2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Software solutions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Routing optimization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Full stack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AI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Data science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Machine learning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0" name="Google Shape;360;p44"/>
          <p:cNvCxnSpPr/>
          <p:nvPr/>
        </p:nvCxnSpPr>
        <p:spPr>
          <a:xfrm flipH="1">
            <a:off x="3095066" y="1453056"/>
            <a:ext cx="5700" cy="3876000"/>
          </a:xfrm>
          <a:prstGeom prst="straightConnector1">
            <a:avLst/>
          </a:prstGeom>
          <a:noFill/>
          <a:ln cap="flat" cmpd="sng" w="762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44"/>
          <p:cNvSpPr/>
          <p:nvPr/>
        </p:nvSpPr>
        <p:spPr>
          <a:xfrm>
            <a:off x="2921175" y="3321537"/>
            <a:ext cx="353400" cy="353700"/>
          </a:xfrm>
          <a:prstGeom prst="ellipse">
            <a:avLst/>
          </a:prstGeom>
          <a:solidFill>
            <a:srgbClr val="2196F3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4"/>
          <p:cNvSpPr txBox="1"/>
          <p:nvPr/>
        </p:nvSpPr>
        <p:spPr>
          <a:xfrm>
            <a:off x="239327" y="3191475"/>
            <a:ext cx="2607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2012 september</a:t>
            </a:r>
            <a:endParaRPr b="1" i="1"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63" name="Google Shape;363;p44"/>
          <p:cNvSpPr/>
          <p:nvPr/>
        </p:nvSpPr>
        <p:spPr>
          <a:xfrm>
            <a:off x="2921175" y="1382252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4"/>
          <p:cNvSpPr/>
          <p:nvPr/>
        </p:nvSpPr>
        <p:spPr>
          <a:xfrm>
            <a:off x="2919911" y="5164650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9650" y="1471875"/>
            <a:ext cx="8612625" cy="40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4"/>
          <p:cNvSpPr txBox="1"/>
          <p:nvPr/>
        </p:nvSpPr>
        <p:spPr>
          <a:xfrm>
            <a:off x="5468250" y="865800"/>
            <a:ext cx="655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1" name="Google Shape;371;p45"/>
          <p:cNvCxnSpPr/>
          <p:nvPr/>
        </p:nvCxnSpPr>
        <p:spPr>
          <a:xfrm flipH="1">
            <a:off x="3095066" y="1453056"/>
            <a:ext cx="5700" cy="3876000"/>
          </a:xfrm>
          <a:prstGeom prst="straightConnector1">
            <a:avLst/>
          </a:prstGeom>
          <a:noFill/>
          <a:ln cap="flat" cmpd="sng" w="762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2" name="Google Shape;372;p45"/>
          <p:cNvSpPr/>
          <p:nvPr/>
        </p:nvSpPr>
        <p:spPr>
          <a:xfrm>
            <a:off x="2921175" y="3321537"/>
            <a:ext cx="353400" cy="353700"/>
          </a:xfrm>
          <a:prstGeom prst="ellipse">
            <a:avLst/>
          </a:prstGeom>
          <a:solidFill>
            <a:srgbClr val="2196F3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45"/>
          <p:cNvSpPr txBox="1"/>
          <p:nvPr/>
        </p:nvSpPr>
        <p:spPr>
          <a:xfrm>
            <a:off x="239327" y="3191475"/>
            <a:ext cx="2607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2016 february</a:t>
            </a:r>
            <a:endParaRPr b="1" i="1"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74" name="Google Shape;374;p45"/>
          <p:cNvSpPr/>
          <p:nvPr/>
        </p:nvSpPr>
        <p:spPr>
          <a:xfrm>
            <a:off x="2921175" y="1382252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5"/>
          <p:cNvSpPr/>
          <p:nvPr/>
        </p:nvSpPr>
        <p:spPr>
          <a:xfrm>
            <a:off x="2919911" y="5164650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6" name="Google Shape;37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625" y="2992538"/>
            <a:ext cx="5683750" cy="101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1" name="Google Shape;381;p46"/>
          <p:cNvCxnSpPr/>
          <p:nvPr/>
        </p:nvCxnSpPr>
        <p:spPr>
          <a:xfrm flipH="1">
            <a:off x="3095066" y="1453056"/>
            <a:ext cx="5700" cy="3876000"/>
          </a:xfrm>
          <a:prstGeom prst="straightConnector1">
            <a:avLst/>
          </a:prstGeom>
          <a:noFill/>
          <a:ln cap="flat" cmpd="sng" w="762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2" name="Google Shape;382;p46"/>
          <p:cNvSpPr/>
          <p:nvPr/>
        </p:nvSpPr>
        <p:spPr>
          <a:xfrm>
            <a:off x="2921175" y="3321537"/>
            <a:ext cx="353400" cy="353700"/>
          </a:xfrm>
          <a:prstGeom prst="ellipse">
            <a:avLst/>
          </a:prstGeom>
          <a:solidFill>
            <a:srgbClr val="2196F3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6"/>
          <p:cNvSpPr txBox="1"/>
          <p:nvPr/>
        </p:nvSpPr>
        <p:spPr>
          <a:xfrm>
            <a:off x="239327" y="3191475"/>
            <a:ext cx="2607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2016 end of march</a:t>
            </a:r>
            <a:endParaRPr b="1" i="1"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84" name="Google Shape;384;p46"/>
          <p:cNvSpPr/>
          <p:nvPr/>
        </p:nvSpPr>
        <p:spPr>
          <a:xfrm>
            <a:off x="2921175" y="1382252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6"/>
          <p:cNvSpPr/>
          <p:nvPr/>
        </p:nvSpPr>
        <p:spPr>
          <a:xfrm>
            <a:off x="2919911" y="5164650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6"/>
          <p:cNvSpPr txBox="1"/>
          <p:nvPr/>
        </p:nvSpPr>
        <p:spPr>
          <a:xfrm>
            <a:off x="5468250" y="865800"/>
            <a:ext cx="655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1" lang="en-US" sz="4400">
                <a:latin typeface="Raleway"/>
                <a:ea typeface="Raleway"/>
                <a:cs typeface="Raleway"/>
                <a:sym typeface="Raleway"/>
              </a:rPr>
              <a:t>I</a:t>
            </a:r>
            <a:r>
              <a:rPr b="1" lang="en-US" sz="4400">
                <a:latin typeface="Raleway"/>
                <a:ea typeface="Raleway"/>
                <a:cs typeface="Raleway"/>
                <a:sym typeface="Raleway"/>
              </a:rPr>
              <a:t>nfertility advisor (chatbot)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87" name="Google Shape;38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3725" y="2191162"/>
            <a:ext cx="2154400" cy="239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6"/>
          <p:cNvPicPr preferRelativeResize="0"/>
          <p:nvPr/>
        </p:nvPicPr>
        <p:blipFill rotWithShape="1">
          <a:blip r:embed="rId4">
            <a:alphaModFix/>
          </a:blip>
          <a:srcRect b="18756" l="24856" r="61456" t="45304"/>
          <a:stretch/>
        </p:blipFill>
        <p:spPr>
          <a:xfrm>
            <a:off x="5584050" y="4688375"/>
            <a:ext cx="1266923" cy="1547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6"/>
          <p:cNvPicPr preferRelativeResize="0"/>
          <p:nvPr/>
        </p:nvPicPr>
        <p:blipFill rotWithShape="1">
          <a:blip r:embed="rId5">
            <a:alphaModFix/>
          </a:blip>
          <a:srcRect b="6638" l="41605" r="45296" t="46410"/>
          <a:stretch/>
        </p:blipFill>
        <p:spPr>
          <a:xfrm>
            <a:off x="6808298" y="4764581"/>
            <a:ext cx="1212499" cy="2021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20800" y="2441550"/>
            <a:ext cx="3727425" cy="323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5" name="Google Shape;395;p47"/>
          <p:cNvCxnSpPr/>
          <p:nvPr/>
        </p:nvCxnSpPr>
        <p:spPr>
          <a:xfrm flipH="1">
            <a:off x="3095066" y="1453056"/>
            <a:ext cx="5700" cy="3876000"/>
          </a:xfrm>
          <a:prstGeom prst="straightConnector1">
            <a:avLst/>
          </a:prstGeom>
          <a:noFill/>
          <a:ln cap="flat" cmpd="sng" w="762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47"/>
          <p:cNvSpPr/>
          <p:nvPr/>
        </p:nvSpPr>
        <p:spPr>
          <a:xfrm>
            <a:off x="2921175" y="3321537"/>
            <a:ext cx="353400" cy="353700"/>
          </a:xfrm>
          <a:prstGeom prst="ellipse">
            <a:avLst/>
          </a:prstGeom>
          <a:solidFill>
            <a:srgbClr val="2196F3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7"/>
          <p:cNvSpPr txBox="1"/>
          <p:nvPr/>
        </p:nvSpPr>
        <p:spPr>
          <a:xfrm>
            <a:off x="239327" y="3191475"/>
            <a:ext cx="2607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until </a:t>
            </a:r>
            <a:r>
              <a:rPr b="1" i="1"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2016 september</a:t>
            </a:r>
            <a:endParaRPr b="1" i="1"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8" name="Google Shape;398;p47"/>
          <p:cNvSpPr/>
          <p:nvPr/>
        </p:nvSpPr>
        <p:spPr>
          <a:xfrm>
            <a:off x="2921175" y="1382252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7"/>
          <p:cNvSpPr/>
          <p:nvPr/>
        </p:nvSpPr>
        <p:spPr>
          <a:xfrm>
            <a:off x="2919911" y="5164650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5468250" y="865800"/>
            <a:ext cx="655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1" lang="en-US" sz="4400">
                <a:latin typeface="Raleway"/>
                <a:ea typeface="Raleway"/>
                <a:cs typeface="Raleway"/>
                <a:sym typeface="Raleway"/>
              </a:rPr>
              <a:t>Various different projects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01" name="Google Shape;40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273" y="2397300"/>
            <a:ext cx="2864050" cy="34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2318" y="2930700"/>
            <a:ext cx="26670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7" name="Google Shape;407;p48"/>
          <p:cNvCxnSpPr/>
          <p:nvPr/>
        </p:nvCxnSpPr>
        <p:spPr>
          <a:xfrm flipH="1">
            <a:off x="3095066" y="1453056"/>
            <a:ext cx="5700" cy="3876000"/>
          </a:xfrm>
          <a:prstGeom prst="straightConnector1">
            <a:avLst/>
          </a:prstGeom>
          <a:noFill/>
          <a:ln cap="flat" cmpd="sng" w="762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48"/>
          <p:cNvSpPr/>
          <p:nvPr/>
        </p:nvSpPr>
        <p:spPr>
          <a:xfrm>
            <a:off x="2921175" y="3321537"/>
            <a:ext cx="353400" cy="353700"/>
          </a:xfrm>
          <a:prstGeom prst="ellipse">
            <a:avLst/>
          </a:prstGeom>
          <a:solidFill>
            <a:srgbClr val="2196F3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48"/>
          <p:cNvSpPr txBox="1"/>
          <p:nvPr/>
        </p:nvSpPr>
        <p:spPr>
          <a:xfrm>
            <a:off x="239327" y="3191475"/>
            <a:ext cx="2607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2016 september</a:t>
            </a:r>
            <a:endParaRPr b="1" i="1"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0" name="Google Shape;410;p48"/>
          <p:cNvSpPr/>
          <p:nvPr/>
        </p:nvSpPr>
        <p:spPr>
          <a:xfrm>
            <a:off x="2921175" y="1382252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48"/>
          <p:cNvSpPr/>
          <p:nvPr/>
        </p:nvSpPr>
        <p:spPr>
          <a:xfrm>
            <a:off x="2919911" y="5164650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8"/>
          <p:cNvSpPr txBox="1"/>
          <p:nvPr/>
        </p:nvSpPr>
        <p:spPr>
          <a:xfrm>
            <a:off x="5468250" y="865800"/>
            <a:ext cx="655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1" lang="en-US" sz="4400">
                <a:latin typeface="Raleway"/>
                <a:ea typeface="Raleway"/>
                <a:cs typeface="Raleway"/>
                <a:sym typeface="Raleway"/>
              </a:rPr>
              <a:t>SolveEngine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13" name="Google Shape;41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575" y="1657750"/>
            <a:ext cx="3585575" cy="6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27575" y="2718400"/>
            <a:ext cx="4837925" cy="33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9000" y="3279200"/>
            <a:ext cx="2078925" cy="207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05909" y="3235500"/>
            <a:ext cx="2233090" cy="2233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1" name="Google Shape;421;p49"/>
          <p:cNvCxnSpPr/>
          <p:nvPr/>
        </p:nvCxnSpPr>
        <p:spPr>
          <a:xfrm flipH="1">
            <a:off x="3095066" y="1453056"/>
            <a:ext cx="5700" cy="3876000"/>
          </a:xfrm>
          <a:prstGeom prst="straightConnector1">
            <a:avLst/>
          </a:prstGeom>
          <a:noFill/>
          <a:ln cap="flat" cmpd="sng" w="762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2" name="Google Shape;422;p49"/>
          <p:cNvSpPr/>
          <p:nvPr/>
        </p:nvSpPr>
        <p:spPr>
          <a:xfrm>
            <a:off x="2921175" y="3321537"/>
            <a:ext cx="353400" cy="353700"/>
          </a:xfrm>
          <a:prstGeom prst="ellipse">
            <a:avLst/>
          </a:prstGeom>
          <a:solidFill>
            <a:srgbClr val="2196F3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49"/>
          <p:cNvSpPr txBox="1"/>
          <p:nvPr/>
        </p:nvSpPr>
        <p:spPr>
          <a:xfrm>
            <a:off x="239327" y="3191475"/>
            <a:ext cx="2607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2018 february</a:t>
            </a:r>
            <a:endParaRPr b="1" i="1"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4" name="Google Shape;424;p49"/>
          <p:cNvSpPr/>
          <p:nvPr/>
        </p:nvSpPr>
        <p:spPr>
          <a:xfrm>
            <a:off x="2921175" y="1382252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9"/>
          <p:cNvSpPr/>
          <p:nvPr/>
        </p:nvSpPr>
        <p:spPr>
          <a:xfrm>
            <a:off x="2919911" y="5164650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9"/>
          <p:cNvSpPr txBox="1"/>
          <p:nvPr/>
        </p:nvSpPr>
        <p:spPr>
          <a:xfrm>
            <a:off x="5468250" y="865800"/>
            <a:ext cx="655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1" lang="en-US" sz="4400">
                <a:latin typeface="Raleway"/>
                <a:ea typeface="Raleway"/>
                <a:cs typeface="Raleway"/>
                <a:sym typeface="Raleway"/>
              </a:rPr>
              <a:t>Box optimisation tool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27" name="Google Shape;42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775" y="2088275"/>
            <a:ext cx="6054850" cy="454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2" name="Google Shape;432;p50"/>
          <p:cNvCxnSpPr/>
          <p:nvPr/>
        </p:nvCxnSpPr>
        <p:spPr>
          <a:xfrm flipH="1">
            <a:off x="3095066" y="1453056"/>
            <a:ext cx="5700" cy="3876000"/>
          </a:xfrm>
          <a:prstGeom prst="straightConnector1">
            <a:avLst/>
          </a:prstGeom>
          <a:noFill/>
          <a:ln cap="flat" cmpd="sng" w="762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50"/>
          <p:cNvSpPr/>
          <p:nvPr/>
        </p:nvSpPr>
        <p:spPr>
          <a:xfrm>
            <a:off x="2921175" y="3321537"/>
            <a:ext cx="353400" cy="353700"/>
          </a:xfrm>
          <a:prstGeom prst="ellipse">
            <a:avLst/>
          </a:prstGeom>
          <a:solidFill>
            <a:srgbClr val="2196F3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50"/>
          <p:cNvSpPr txBox="1"/>
          <p:nvPr/>
        </p:nvSpPr>
        <p:spPr>
          <a:xfrm>
            <a:off x="239327" y="3191475"/>
            <a:ext cx="2607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2018 end of july</a:t>
            </a:r>
            <a:endParaRPr b="1" i="1"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35" name="Google Shape;435;p50"/>
          <p:cNvSpPr/>
          <p:nvPr/>
        </p:nvSpPr>
        <p:spPr>
          <a:xfrm>
            <a:off x="2921175" y="1382252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50"/>
          <p:cNvSpPr/>
          <p:nvPr/>
        </p:nvSpPr>
        <p:spPr>
          <a:xfrm>
            <a:off x="2919911" y="5164650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50"/>
          <p:cNvSpPr txBox="1"/>
          <p:nvPr/>
        </p:nvSpPr>
        <p:spPr>
          <a:xfrm>
            <a:off x="5468250" y="865800"/>
            <a:ext cx="655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1" lang="en-US" sz="4400">
                <a:latin typeface="Raleway"/>
                <a:ea typeface="Raleway"/>
                <a:cs typeface="Raleway"/>
                <a:sym typeface="Raleway"/>
              </a:rPr>
              <a:t>Price suggestor for hotels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38" name="Google Shape;4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6375" y="2487875"/>
            <a:ext cx="3836725" cy="383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3" name="Google Shape;443;p51"/>
          <p:cNvCxnSpPr/>
          <p:nvPr/>
        </p:nvCxnSpPr>
        <p:spPr>
          <a:xfrm flipH="1">
            <a:off x="3095066" y="1453056"/>
            <a:ext cx="5700" cy="3876000"/>
          </a:xfrm>
          <a:prstGeom prst="straightConnector1">
            <a:avLst/>
          </a:prstGeom>
          <a:noFill/>
          <a:ln cap="flat" cmpd="sng" w="76200">
            <a:solidFill>
              <a:srgbClr val="2196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4" name="Google Shape;444;p51"/>
          <p:cNvSpPr/>
          <p:nvPr/>
        </p:nvSpPr>
        <p:spPr>
          <a:xfrm>
            <a:off x="2921175" y="3321537"/>
            <a:ext cx="353400" cy="353700"/>
          </a:xfrm>
          <a:prstGeom prst="ellipse">
            <a:avLst/>
          </a:prstGeom>
          <a:solidFill>
            <a:srgbClr val="2196F3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51"/>
          <p:cNvSpPr txBox="1"/>
          <p:nvPr/>
        </p:nvSpPr>
        <p:spPr>
          <a:xfrm>
            <a:off x="239327" y="3191475"/>
            <a:ext cx="26079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2018 december</a:t>
            </a:r>
            <a:endParaRPr b="1" i="1"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46" name="Google Shape;446;p51"/>
          <p:cNvSpPr/>
          <p:nvPr/>
        </p:nvSpPr>
        <p:spPr>
          <a:xfrm>
            <a:off x="2921175" y="1382252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51"/>
          <p:cNvSpPr/>
          <p:nvPr/>
        </p:nvSpPr>
        <p:spPr>
          <a:xfrm>
            <a:off x="2919911" y="5164650"/>
            <a:ext cx="353400" cy="353700"/>
          </a:xfrm>
          <a:prstGeom prst="ellipse">
            <a:avLst/>
          </a:prstGeom>
          <a:solidFill>
            <a:srgbClr val="FFFFFF"/>
          </a:solidFill>
          <a:ln cap="flat" cmpd="sng" w="76200">
            <a:solidFill>
              <a:srgbClr val="2196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1"/>
          <p:cNvSpPr txBox="1"/>
          <p:nvPr/>
        </p:nvSpPr>
        <p:spPr>
          <a:xfrm>
            <a:off x="5468250" y="865800"/>
            <a:ext cx="6557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rPr b="1" lang="en-US" sz="4400">
                <a:latin typeface="Raleway"/>
                <a:ea typeface="Raleway"/>
                <a:cs typeface="Raleway"/>
                <a:sym typeface="Raleway"/>
              </a:rPr>
              <a:t>Workforce</a:t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49" name="Google Shape;449;p51"/>
          <p:cNvPicPr preferRelativeResize="0"/>
          <p:nvPr/>
        </p:nvPicPr>
        <p:blipFill rotWithShape="1">
          <a:blip r:embed="rId3">
            <a:alphaModFix/>
          </a:blip>
          <a:srcRect b="0" l="5445" r="7278" t="0"/>
          <a:stretch/>
        </p:blipFill>
        <p:spPr>
          <a:xfrm>
            <a:off x="4336975" y="1989400"/>
            <a:ext cx="7262274" cy="357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52"/>
          <p:cNvSpPr txBox="1"/>
          <p:nvPr/>
        </p:nvSpPr>
        <p:spPr>
          <a:xfrm>
            <a:off x="2047200" y="30135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BEING NEW IS HARD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7" name="Google Shape;457;p52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58" name="Google Shape;458;p52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9" name="Google Shape;45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2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53"/>
          <p:cNvSpPr txBox="1"/>
          <p:nvPr/>
        </p:nvSpPr>
        <p:spPr>
          <a:xfrm>
            <a:off x="2047200" y="30135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IMPORTANCE OF BEGINNERS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8" name="Google Shape;468;p53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69" name="Google Shape;469;p53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0" name="Google Shape;470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3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/>
          <p:nvPr/>
        </p:nvSpPr>
        <p:spPr>
          <a:xfrm>
            <a:off x="745350" y="2942600"/>
            <a:ext cx="3554700" cy="25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Project managers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Software engineers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Data scientists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Quality assurance engineers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Raleway"/>
              <a:buChar char="➔"/>
            </a:pPr>
            <a: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Other management positions</a:t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" name="Google Shape;183;p27"/>
          <p:cNvSpPr/>
          <p:nvPr/>
        </p:nvSpPr>
        <p:spPr>
          <a:xfrm>
            <a:off x="8759457" y="0"/>
            <a:ext cx="3432544" cy="6858000"/>
          </a:xfrm>
          <a:custGeom>
            <a:rect b="b" l="l" r="r" t="t"/>
            <a:pathLst>
              <a:path extrusionOk="0" h="120000" w="120000">
                <a:moveTo>
                  <a:pt x="119999" y="0"/>
                </a:moveTo>
                <a:lnTo>
                  <a:pt x="120000" y="0"/>
                </a:lnTo>
                <a:lnTo>
                  <a:pt x="120000" y="119999"/>
                </a:lnTo>
                <a:lnTo>
                  <a:pt x="119999" y="120000"/>
                </a:lnTo>
                <a:lnTo>
                  <a:pt x="0" y="60000"/>
                </a:lnTo>
                <a:close/>
              </a:path>
            </a:pathLst>
          </a:custGeom>
          <a:noFill/>
          <a:ln>
            <a:noFill/>
          </a:ln>
        </p:spPr>
      </p:sp>
      <p:pic>
        <p:nvPicPr>
          <p:cNvPr id="184" name="Google Shape;18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350" y="890575"/>
            <a:ext cx="2728744" cy="4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7"/>
          <p:cNvSpPr/>
          <p:nvPr/>
        </p:nvSpPr>
        <p:spPr>
          <a:xfrm rot="5400000">
            <a:off x="1226641" y="1450465"/>
            <a:ext cx="18300" cy="914400"/>
          </a:xfrm>
          <a:prstGeom prst="rect">
            <a:avLst/>
          </a:prstGeom>
          <a:solidFill>
            <a:srgbClr val="2196F3"/>
          </a:solidFill>
          <a:ln cap="flat" cmpd="sng" w="12700">
            <a:solidFill>
              <a:srgbClr val="2196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5347" y="2357832"/>
            <a:ext cx="7636651" cy="2784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4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77" name="Google Shape;477;p54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478" name="Google Shape;47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3500" y="2209800"/>
            <a:ext cx="6555774" cy="287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5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84" name="Google Shape;484;p55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6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0" name="Google Shape;490;p56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7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6" name="Google Shape;496;p57"/>
          <p:cNvSpPr txBox="1"/>
          <p:nvPr/>
        </p:nvSpPr>
        <p:spPr>
          <a:xfrm>
            <a:off x="5438862" y="220649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8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2" name="Google Shape;502;p58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08" name="Google Shape;508;p59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Google Shape;5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60"/>
          <p:cNvSpPr txBox="1"/>
          <p:nvPr/>
        </p:nvSpPr>
        <p:spPr>
          <a:xfrm>
            <a:off x="2047200" y="30135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WHY TO ALWAYS IMPROVE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6" name="Google Shape;516;p60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17" name="Google Shape;517;p60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8" name="Google Shape;51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0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61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25" name="Google Shape;525;p61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26" name="Google Shape;526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4263" y="899475"/>
            <a:ext cx="5163469" cy="51634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2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2" name="Google Shape;532;p62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8" name="Google Shape;538;p63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39" name="Google Shape;53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0525" y="1436475"/>
            <a:ext cx="7667050" cy="40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2047200" y="26742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CLIENTS &amp; PROJECTS</a:t>
            </a:r>
            <a:endParaRPr b="1" sz="4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8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8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64"/>
          <p:cNvSpPr txBox="1"/>
          <p:nvPr/>
        </p:nvSpPr>
        <p:spPr>
          <a:xfrm>
            <a:off x="2047200" y="30135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HOW TO DO THAT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7" name="Google Shape;547;p64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8" name="Google Shape;548;p64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9" name="Google Shape;54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64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5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6" name="Google Shape;556;p65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57" name="Google Shape;5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0000" y="641575"/>
            <a:ext cx="8012024" cy="557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63" name="Google Shape;563;p66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64" name="Google Shape;564;p66"/>
          <p:cNvPicPr preferRelativeResize="0"/>
          <p:nvPr/>
        </p:nvPicPr>
        <p:blipFill rotWithShape="1">
          <a:blip r:embed="rId3">
            <a:alphaModFix/>
          </a:blip>
          <a:srcRect b="7874" l="0" r="1584" t="2648"/>
          <a:stretch/>
        </p:blipFill>
        <p:spPr>
          <a:xfrm>
            <a:off x="1678613" y="926163"/>
            <a:ext cx="8834775" cy="500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7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0" name="Google Shape;570;p67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1" name="Google Shape;57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9675" y="877312"/>
            <a:ext cx="9072651" cy="510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8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7" name="Google Shape;577;p68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78" name="Google Shape;5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725" y="233062"/>
            <a:ext cx="9574551" cy="639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9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4" name="Google Shape;584;p69"/>
          <p:cNvSpPr txBox="1"/>
          <p:nvPr/>
        </p:nvSpPr>
        <p:spPr>
          <a:xfrm>
            <a:off x="5468262" y="2081547"/>
            <a:ext cx="58191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br>
              <a:rPr lang="en-US" sz="16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381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6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85" name="Google Shape;585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225" y="117188"/>
            <a:ext cx="6233550" cy="662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0"/>
          <p:cNvSpPr txBox="1"/>
          <p:nvPr/>
        </p:nvSpPr>
        <p:spPr>
          <a:xfrm>
            <a:off x="5468269" y="839133"/>
            <a:ext cx="4533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None/>
            </a:pPr>
            <a:r>
              <a:t/>
            </a:r>
            <a:endParaRPr b="1" sz="44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591" name="Google Shape;5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5500" y="836712"/>
            <a:ext cx="12442980" cy="51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7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2047200" y="30135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RECOMMENDATIONS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99" name="Google Shape;599;p71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0" name="Google Shape;600;p71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1" name="Google Shape;60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71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72"/>
          <p:cNvSpPr txBox="1"/>
          <p:nvPr/>
        </p:nvSpPr>
        <p:spPr>
          <a:xfrm>
            <a:off x="666300" y="2297800"/>
            <a:ext cx="8338200" cy="40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aleway"/>
                <a:ea typeface="Raleway"/>
                <a:cs typeface="Raleway"/>
                <a:sym typeface="Raleway"/>
              </a:rPr>
              <a:t>Always ask questions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aleway"/>
                <a:ea typeface="Raleway"/>
                <a:cs typeface="Raleway"/>
                <a:sym typeface="Raleway"/>
              </a:rPr>
              <a:t>Take your time and be patient for yourself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aleway"/>
                <a:ea typeface="Raleway"/>
                <a:cs typeface="Raleway"/>
                <a:sym typeface="Raleway"/>
              </a:rPr>
              <a:t>Plan small steps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aleway"/>
                <a:ea typeface="Raleway"/>
                <a:cs typeface="Raleway"/>
                <a:sym typeface="Raleway"/>
              </a:rPr>
              <a:t>Try out different approaches (books, videos, projects)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Open Sans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08" name="Google Shape;608;p72"/>
          <p:cNvSpPr/>
          <p:nvPr/>
        </p:nvSpPr>
        <p:spPr>
          <a:xfrm rot="5400000">
            <a:off x="1226641" y="1450465"/>
            <a:ext cx="18300" cy="914400"/>
          </a:xfrm>
          <a:prstGeom prst="rect">
            <a:avLst/>
          </a:prstGeom>
          <a:solidFill>
            <a:srgbClr val="2196F3"/>
          </a:solidFill>
          <a:ln cap="flat" cmpd="sng" w="12700">
            <a:solidFill>
              <a:srgbClr val="2196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73"/>
          <p:cNvSpPr txBox="1"/>
          <p:nvPr/>
        </p:nvSpPr>
        <p:spPr>
          <a:xfrm>
            <a:off x="2047200" y="3013500"/>
            <a:ext cx="80976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</a:pPr>
            <a:r>
              <a:rPr b="1" lang="en-US" sz="4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QUESTIONS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6" name="Google Shape;616;p73"/>
          <p:cNvSpPr txBox="1"/>
          <p:nvPr/>
        </p:nvSpPr>
        <p:spPr>
          <a:xfrm>
            <a:off x="2314575" y="3673625"/>
            <a:ext cx="7610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t/>
            </a:r>
            <a:endParaRPr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17" name="Google Shape;617;p73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8" name="Google Shape;61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73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9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Clients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3" name="Google Shape;203;p29"/>
          <p:cNvSpPr/>
          <p:nvPr/>
        </p:nvSpPr>
        <p:spPr>
          <a:xfrm>
            <a:off x="3194711" y="2611435"/>
            <a:ext cx="5802600" cy="2701200"/>
          </a:xfrm>
          <a:prstGeom prst="rect">
            <a:avLst/>
          </a:prstGeom>
          <a:noFill/>
          <a:ln cap="flat" cmpd="sng" w="28575">
            <a:solidFill>
              <a:srgbClr val="2196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3599" y="3283293"/>
            <a:ext cx="4144800" cy="1357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3210350" y="5570475"/>
            <a:ext cx="5723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Routing planning and optimization</a:t>
            </a:r>
            <a:endParaRPr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7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196F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74"/>
          <p:cNvSpPr txBox="1"/>
          <p:nvPr/>
        </p:nvSpPr>
        <p:spPr>
          <a:xfrm>
            <a:off x="0" y="2295700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Open Sans"/>
              <a:buNone/>
            </a:pPr>
            <a:r>
              <a:rPr lang="en-US" sz="30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Feel free to contact</a:t>
            </a:r>
            <a:endParaRPr sz="30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27" name="Google Shape;627;p74"/>
          <p:cNvSpPr/>
          <p:nvPr/>
        </p:nvSpPr>
        <p:spPr>
          <a:xfrm>
            <a:off x="3617316" y="-3158658"/>
            <a:ext cx="4957500" cy="4957500"/>
          </a:xfrm>
          <a:prstGeom prst="diamond">
            <a:avLst/>
          </a:prstGeom>
          <a:noFill/>
          <a:ln cap="flat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5788" y="6004525"/>
            <a:ext cx="1400425" cy="2474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74"/>
          <p:cNvSpPr/>
          <p:nvPr/>
        </p:nvSpPr>
        <p:spPr>
          <a:xfrm rot="5400000">
            <a:off x="6086850" y="4757795"/>
            <a:ext cx="18300" cy="914400"/>
          </a:xfrm>
          <a:prstGeom prst="rect">
            <a:avLst/>
          </a:prstGeom>
          <a:solidFill>
            <a:srgbClr val="FFFFFF"/>
          </a:solidFill>
          <a:ln cap="flat" cmpd="sng" w="127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74"/>
          <p:cNvSpPr/>
          <p:nvPr/>
        </p:nvSpPr>
        <p:spPr>
          <a:xfrm>
            <a:off x="4446039" y="3142698"/>
            <a:ext cx="264000" cy="264000"/>
          </a:xfrm>
          <a:custGeom>
            <a:rect b="b" l="l" r="r" t="t"/>
            <a:pathLst>
              <a:path extrusionOk="0" h="120000" w="120000">
                <a:moveTo>
                  <a:pt x="99766" y="97250"/>
                </a:moveTo>
                <a:cubicBezTo>
                  <a:pt x="96511" y="94133"/>
                  <a:pt x="90233" y="88583"/>
                  <a:pt x="83983" y="85627"/>
                </a:cubicBezTo>
                <a:cubicBezTo>
                  <a:pt x="78827" y="83194"/>
                  <a:pt x="75872" y="80727"/>
                  <a:pt x="74950" y="78094"/>
                </a:cubicBezTo>
                <a:cubicBezTo>
                  <a:pt x="74316" y="76266"/>
                  <a:pt x="74600" y="74172"/>
                  <a:pt x="75827" y="71688"/>
                </a:cubicBezTo>
                <a:cubicBezTo>
                  <a:pt x="76750" y="69816"/>
                  <a:pt x="77622" y="68255"/>
                  <a:pt x="78427" y="66822"/>
                </a:cubicBezTo>
                <a:cubicBezTo>
                  <a:pt x="81833" y="60744"/>
                  <a:pt x="84461" y="56361"/>
                  <a:pt x="84461" y="40822"/>
                </a:cubicBezTo>
                <a:cubicBezTo>
                  <a:pt x="84461" y="17566"/>
                  <a:pt x="71038" y="16394"/>
                  <a:pt x="68383" y="16394"/>
                </a:cubicBezTo>
                <a:cubicBezTo>
                  <a:pt x="66205" y="16394"/>
                  <a:pt x="64844" y="16872"/>
                  <a:pt x="63527" y="17338"/>
                </a:cubicBezTo>
                <a:cubicBezTo>
                  <a:pt x="62083" y="17850"/>
                  <a:pt x="60594" y="18383"/>
                  <a:pt x="57200" y="18438"/>
                </a:cubicBezTo>
                <a:cubicBezTo>
                  <a:pt x="51055" y="18538"/>
                  <a:pt x="38183" y="18750"/>
                  <a:pt x="38183" y="40144"/>
                </a:cubicBezTo>
                <a:cubicBezTo>
                  <a:pt x="38183" y="55105"/>
                  <a:pt x="42077" y="61977"/>
                  <a:pt x="45138" y="67500"/>
                </a:cubicBezTo>
                <a:cubicBezTo>
                  <a:pt x="45922" y="68911"/>
                  <a:pt x="46661" y="70250"/>
                  <a:pt x="47250" y="71583"/>
                </a:cubicBezTo>
                <a:cubicBezTo>
                  <a:pt x="49850" y="77494"/>
                  <a:pt x="47950" y="81627"/>
                  <a:pt x="41255" y="84577"/>
                </a:cubicBezTo>
                <a:cubicBezTo>
                  <a:pt x="32805" y="88316"/>
                  <a:pt x="28822" y="90261"/>
                  <a:pt x="20516" y="97566"/>
                </a:cubicBezTo>
                <a:cubicBezTo>
                  <a:pt x="11205" y="87777"/>
                  <a:pt x="5455" y="74572"/>
                  <a:pt x="5455" y="60000"/>
                </a:cubicBezTo>
                <a:cubicBezTo>
                  <a:pt x="5455" y="29872"/>
                  <a:pt x="29872" y="5455"/>
                  <a:pt x="60000" y="5455"/>
                </a:cubicBezTo>
                <a:cubicBezTo>
                  <a:pt x="90127" y="5455"/>
                  <a:pt x="114544" y="29872"/>
                  <a:pt x="114544" y="60000"/>
                </a:cubicBezTo>
                <a:cubicBezTo>
                  <a:pt x="114544" y="74416"/>
                  <a:pt x="108905" y="87494"/>
                  <a:pt x="99766" y="97250"/>
                </a:cubicBezTo>
                <a:moveTo>
                  <a:pt x="60000" y="114544"/>
                </a:moveTo>
                <a:cubicBezTo>
                  <a:pt x="46422" y="114544"/>
                  <a:pt x="34027" y="109555"/>
                  <a:pt x="24483" y="101344"/>
                </a:cubicBezTo>
                <a:cubicBezTo>
                  <a:pt x="31833" y="94911"/>
                  <a:pt x="35344" y="93150"/>
                  <a:pt x="43461" y="89566"/>
                </a:cubicBezTo>
                <a:cubicBezTo>
                  <a:pt x="52861" y="85416"/>
                  <a:pt x="56061" y="78061"/>
                  <a:pt x="52238" y="69383"/>
                </a:cubicBezTo>
                <a:cubicBezTo>
                  <a:pt x="51550" y="67822"/>
                  <a:pt x="50755" y="66383"/>
                  <a:pt x="49911" y="64855"/>
                </a:cubicBezTo>
                <a:cubicBezTo>
                  <a:pt x="47005" y="59622"/>
                  <a:pt x="43638" y="53694"/>
                  <a:pt x="43638" y="40144"/>
                </a:cubicBezTo>
                <a:cubicBezTo>
                  <a:pt x="43638" y="24116"/>
                  <a:pt x="51244" y="23988"/>
                  <a:pt x="57288" y="23888"/>
                </a:cubicBezTo>
                <a:cubicBezTo>
                  <a:pt x="61577" y="23816"/>
                  <a:pt x="63672" y="23077"/>
                  <a:pt x="65350" y="22483"/>
                </a:cubicBezTo>
                <a:cubicBezTo>
                  <a:pt x="66466" y="22083"/>
                  <a:pt x="67144" y="21850"/>
                  <a:pt x="68383" y="21850"/>
                </a:cubicBezTo>
                <a:cubicBezTo>
                  <a:pt x="73433" y="21850"/>
                  <a:pt x="79005" y="26833"/>
                  <a:pt x="79005" y="40822"/>
                </a:cubicBezTo>
                <a:cubicBezTo>
                  <a:pt x="79005" y="54933"/>
                  <a:pt x="76888" y="58405"/>
                  <a:pt x="73672" y="64155"/>
                </a:cubicBezTo>
                <a:cubicBezTo>
                  <a:pt x="72822" y="65666"/>
                  <a:pt x="71905" y="67305"/>
                  <a:pt x="70933" y="69277"/>
                </a:cubicBezTo>
                <a:cubicBezTo>
                  <a:pt x="69055" y="73083"/>
                  <a:pt x="68677" y="76655"/>
                  <a:pt x="69805" y="79888"/>
                </a:cubicBezTo>
                <a:cubicBezTo>
                  <a:pt x="71250" y="84033"/>
                  <a:pt x="75011" y="87427"/>
                  <a:pt x="81644" y="90566"/>
                </a:cubicBezTo>
                <a:cubicBezTo>
                  <a:pt x="87083" y="93133"/>
                  <a:pt x="92777" y="98150"/>
                  <a:pt x="95838" y="101050"/>
                </a:cubicBezTo>
                <a:cubicBezTo>
                  <a:pt x="86250" y="109427"/>
                  <a:pt x="73733" y="114544"/>
                  <a:pt x="60000" y="114544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26861"/>
                  <a:pt x="93138" y="0"/>
                  <a:pt x="60000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74"/>
          <p:cNvSpPr/>
          <p:nvPr/>
        </p:nvSpPr>
        <p:spPr>
          <a:xfrm>
            <a:off x="4446058" y="3640706"/>
            <a:ext cx="264000" cy="192000"/>
          </a:xfrm>
          <a:custGeom>
            <a:rect b="b" l="l" r="r" t="t"/>
            <a:pathLst>
              <a:path extrusionOk="0" h="120000" w="120000">
                <a:moveTo>
                  <a:pt x="114544" y="105000"/>
                </a:moveTo>
                <a:cubicBezTo>
                  <a:pt x="114544" y="105444"/>
                  <a:pt x="114505" y="105877"/>
                  <a:pt x="114450" y="106305"/>
                </a:cubicBezTo>
                <a:lnTo>
                  <a:pt x="80772" y="60000"/>
                </a:lnTo>
                <a:lnTo>
                  <a:pt x="114450" y="13694"/>
                </a:lnTo>
                <a:cubicBezTo>
                  <a:pt x="114505" y="14122"/>
                  <a:pt x="114544" y="14555"/>
                  <a:pt x="114544" y="15000"/>
                </a:cubicBezTo>
                <a:cubicBezTo>
                  <a:pt x="114544" y="15000"/>
                  <a:pt x="114544" y="105000"/>
                  <a:pt x="114544" y="105000"/>
                </a:cubicBezTo>
                <a:close/>
                <a:moveTo>
                  <a:pt x="109088" y="112500"/>
                </a:moveTo>
                <a:lnTo>
                  <a:pt x="10911" y="112500"/>
                </a:lnTo>
                <a:cubicBezTo>
                  <a:pt x="10272" y="112500"/>
                  <a:pt x="9661" y="112322"/>
                  <a:pt x="9094" y="112044"/>
                </a:cubicBezTo>
                <a:lnTo>
                  <a:pt x="43083" y="65300"/>
                </a:lnTo>
                <a:lnTo>
                  <a:pt x="52444" y="78177"/>
                </a:lnTo>
                <a:cubicBezTo>
                  <a:pt x="54533" y="81050"/>
                  <a:pt x="57266" y="82483"/>
                  <a:pt x="60000" y="82483"/>
                </a:cubicBezTo>
                <a:cubicBezTo>
                  <a:pt x="62733" y="82483"/>
                  <a:pt x="65466" y="81050"/>
                  <a:pt x="67550" y="78177"/>
                </a:cubicBezTo>
                <a:lnTo>
                  <a:pt x="76916" y="65300"/>
                </a:lnTo>
                <a:lnTo>
                  <a:pt x="110911" y="112044"/>
                </a:lnTo>
                <a:cubicBezTo>
                  <a:pt x="110338" y="112322"/>
                  <a:pt x="109733" y="112500"/>
                  <a:pt x="109088" y="112500"/>
                </a:cubicBezTo>
                <a:moveTo>
                  <a:pt x="5455" y="105000"/>
                </a:moveTo>
                <a:lnTo>
                  <a:pt x="5455" y="15000"/>
                </a:lnTo>
                <a:cubicBezTo>
                  <a:pt x="5455" y="14555"/>
                  <a:pt x="5494" y="14122"/>
                  <a:pt x="5550" y="13694"/>
                </a:cubicBezTo>
                <a:lnTo>
                  <a:pt x="39227" y="60000"/>
                </a:lnTo>
                <a:lnTo>
                  <a:pt x="5550" y="106305"/>
                </a:lnTo>
                <a:cubicBezTo>
                  <a:pt x="5494" y="105877"/>
                  <a:pt x="5455" y="105444"/>
                  <a:pt x="5455" y="105000"/>
                </a:cubicBezTo>
                <a:moveTo>
                  <a:pt x="10911" y="7500"/>
                </a:moveTo>
                <a:lnTo>
                  <a:pt x="109088" y="7500"/>
                </a:lnTo>
                <a:cubicBezTo>
                  <a:pt x="109733" y="7500"/>
                  <a:pt x="110338" y="7677"/>
                  <a:pt x="110911" y="7961"/>
                </a:cubicBezTo>
                <a:lnTo>
                  <a:pt x="63694" y="72877"/>
                </a:lnTo>
                <a:cubicBezTo>
                  <a:pt x="62711" y="74233"/>
                  <a:pt x="61394" y="74983"/>
                  <a:pt x="60000" y="74983"/>
                </a:cubicBezTo>
                <a:cubicBezTo>
                  <a:pt x="58605" y="74983"/>
                  <a:pt x="57288" y="74233"/>
                  <a:pt x="56300" y="72877"/>
                </a:cubicBezTo>
                <a:lnTo>
                  <a:pt x="9094" y="7961"/>
                </a:lnTo>
                <a:cubicBezTo>
                  <a:pt x="9661" y="7677"/>
                  <a:pt x="10272" y="7500"/>
                  <a:pt x="10911" y="7500"/>
                </a:cubicBezTo>
                <a:moveTo>
                  <a:pt x="109088" y="0"/>
                </a:moveTo>
                <a:lnTo>
                  <a:pt x="10911" y="0"/>
                </a:lnTo>
                <a:cubicBezTo>
                  <a:pt x="4883" y="0"/>
                  <a:pt x="0" y="6716"/>
                  <a:pt x="0" y="15000"/>
                </a:cubicBezTo>
                <a:lnTo>
                  <a:pt x="0" y="105000"/>
                </a:lnTo>
                <a:cubicBezTo>
                  <a:pt x="0" y="113283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3283"/>
                  <a:pt x="120000" y="105000"/>
                </a:cubicBezTo>
                <a:lnTo>
                  <a:pt x="120000" y="15000"/>
                </a:lnTo>
                <a:cubicBezTo>
                  <a:pt x="120000" y="6716"/>
                  <a:pt x="115116" y="0"/>
                  <a:pt x="109088" y="0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74"/>
          <p:cNvSpPr/>
          <p:nvPr/>
        </p:nvSpPr>
        <p:spPr>
          <a:xfrm>
            <a:off x="4446053" y="4066711"/>
            <a:ext cx="264000" cy="264000"/>
          </a:xfrm>
          <a:custGeom>
            <a:rect b="b" l="l" r="r" t="t"/>
            <a:pathLst>
              <a:path extrusionOk="0" h="120000" w="120000">
                <a:moveTo>
                  <a:pt x="91361" y="114544"/>
                </a:moveTo>
                <a:cubicBezTo>
                  <a:pt x="87944" y="114544"/>
                  <a:pt x="84611" y="113788"/>
                  <a:pt x="81466" y="112300"/>
                </a:cubicBezTo>
                <a:cubicBezTo>
                  <a:pt x="81172" y="112161"/>
                  <a:pt x="80866" y="112055"/>
                  <a:pt x="80561" y="111972"/>
                </a:cubicBezTo>
                <a:cubicBezTo>
                  <a:pt x="49555" y="96155"/>
                  <a:pt x="23866" y="70472"/>
                  <a:pt x="8044" y="39472"/>
                </a:cubicBezTo>
                <a:cubicBezTo>
                  <a:pt x="7955" y="39155"/>
                  <a:pt x="7844" y="38838"/>
                  <a:pt x="7700" y="38533"/>
                </a:cubicBezTo>
                <a:cubicBezTo>
                  <a:pt x="6211" y="35383"/>
                  <a:pt x="5455" y="32055"/>
                  <a:pt x="5455" y="28638"/>
                </a:cubicBezTo>
                <a:cubicBezTo>
                  <a:pt x="5455" y="15411"/>
                  <a:pt x="17038" y="5455"/>
                  <a:pt x="24544" y="5455"/>
                </a:cubicBezTo>
                <a:cubicBezTo>
                  <a:pt x="25527" y="5455"/>
                  <a:pt x="26177" y="5955"/>
                  <a:pt x="26472" y="6255"/>
                </a:cubicBezTo>
                <a:cubicBezTo>
                  <a:pt x="26538" y="6327"/>
                  <a:pt x="26666" y="6466"/>
                  <a:pt x="26844" y="6755"/>
                </a:cubicBezTo>
                <a:cubicBezTo>
                  <a:pt x="26938" y="6911"/>
                  <a:pt x="27044" y="7061"/>
                  <a:pt x="27155" y="7205"/>
                </a:cubicBezTo>
                <a:lnTo>
                  <a:pt x="45116" y="30294"/>
                </a:lnTo>
                <a:cubicBezTo>
                  <a:pt x="45255" y="30472"/>
                  <a:pt x="45405" y="30638"/>
                  <a:pt x="45566" y="30800"/>
                </a:cubicBezTo>
                <a:cubicBezTo>
                  <a:pt x="45861" y="31100"/>
                  <a:pt x="46361" y="31750"/>
                  <a:pt x="46361" y="32727"/>
                </a:cubicBezTo>
                <a:cubicBezTo>
                  <a:pt x="46361" y="33211"/>
                  <a:pt x="46227" y="33666"/>
                  <a:pt x="45966" y="34083"/>
                </a:cubicBezTo>
                <a:lnTo>
                  <a:pt x="39888" y="40116"/>
                </a:lnTo>
                <a:cubicBezTo>
                  <a:pt x="39861" y="40144"/>
                  <a:pt x="39833" y="40172"/>
                  <a:pt x="39805" y="40200"/>
                </a:cubicBezTo>
                <a:cubicBezTo>
                  <a:pt x="37605" y="42272"/>
                  <a:pt x="36350" y="45144"/>
                  <a:pt x="36350" y="48155"/>
                </a:cubicBezTo>
                <a:cubicBezTo>
                  <a:pt x="36350" y="50972"/>
                  <a:pt x="37444" y="53655"/>
                  <a:pt x="39344" y="55666"/>
                </a:cubicBezTo>
                <a:cubicBezTo>
                  <a:pt x="39411" y="55777"/>
                  <a:pt x="39483" y="55883"/>
                  <a:pt x="39561" y="55988"/>
                </a:cubicBezTo>
                <a:cubicBezTo>
                  <a:pt x="46261" y="65250"/>
                  <a:pt x="54500" y="73455"/>
                  <a:pt x="64044" y="80383"/>
                </a:cubicBezTo>
                <a:cubicBezTo>
                  <a:pt x="64116" y="80433"/>
                  <a:pt x="64194" y="80483"/>
                  <a:pt x="64266" y="80533"/>
                </a:cubicBezTo>
                <a:cubicBezTo>
                  <a:pt x="66283" y="82466"/>
                  <a:pt x="68988" y="83583"/>
                  <a:pt x="71822" y="83583"/>
                </a:cubicBezTo>
                <a:cubicBezTo>
                  <a:pt x="74666" y="83583"/>
                  <a:pt x="77411" y="82444"/>
                  <a:pt x="79450" y="80438"/>
                </a:cubicBezTo>
                <a:cubicBezTo>
                  <a:pt x="79555" y="80350"/>
                  <a:pt x="79655" y="80255"/>
                  <a:pt x="79755" y="80150"/>
                </a:cubicBezTo>
                <a:lnTo>
                  <a:pt x="85866" y="74000"/>
                </a:lnTo>
                <a:cubicBezTo>
                  <a:pt x="86294" y="73727"/>
                  <a:pt x="86750" y="73594"/>
                  <a:pt x="87227" y="73594"/>
                </a:cubicBezTo>
                <a:cubicBezTo>
                  <a:pt x="88211" y="73594"/>
                  <a:pt x="88861" y="74094"/>
                  <a:pt x="89155" y="74394"/>
                </a:cubicBezTo>
                <a:cubicBezTo>
                  <a:pt x="89316" y="74555"/>
                  <a:pt x="89488" y="74705"/>
                  <a:pt x="89666" y="74844"/>
                </a:cubicBezTo>
                <a:lnTo>
                  <a:pt x="112755" y="92800"/>
                </a:lnTo>
                <a:cubicBezTo>
                  <a:pt x="112905" y="92916"/>
                  <a:pt x="113061" y="93022"/>
                  <a:pt x="113216" y="93122"/>
                </a:cubicBezTo>
                <a:cubicBezTo>
                  <a:pt x="113505" y="93305"/>
                  <a:pt x="113638" y="93422"/>
                  <a:pt x="113700" y="93483"/>
                </a:cubicBezTo>
                <a:cubicBezTo>
                  <a:pt x="114000" y="93783"/>
                  <a:pt x="114500" y="94427"/>
                  <a:pt x="114500" y="95411"/>
                </a:cubicBezTo>
                <a:cubicBezTo>
                  <a:pt x="114500" y="95594"/>
                  <a:pt x="114511" y="95777"/>
                  <a:pt x="114533" y="95961"/>
                </a:cubicBezTo>
                <a:cubicBezTo>
                  <a:pt x="114105" y="103472"/>
                  <a:pt x="104300" y="114544"/>
                  <a:pt x="91361" y="114544"/>
                </a:cubicBezTo>
                <a:moveTo>
                  <a:pt x="120000" y="95411"/>
                </a:moveTo>
                <a:lnTo>
                  <a:pt x="119955" y="95411"/>
                </a:lnTo>
                <a:cubicBezTo>
                  <a:pt x="119955" y="93155"/>
                  <a:pt x="119038" y="91105"/>
                  <a:pt x="117561" y="89627"/>
                </a:cubicBezTo>
                <a:cubicBezTo>
                  <a:pt x="117122" y="89188"/>
                  <a:pt x="116633" y="88822"/>
                  <a:pt x="116105" y="88494"/>
                </a:cubicBezTo>
                <a:lnTo>
                  <a:pt x="93016" y="70538"/>
                </a:lnTo>
                <a:cubicBezTo>
                  <a:pt x="91533" y="69055"/>
                  <a:pt x="89488" y="68138"/>
                  <a:pt x="87227" y="68138"/>
                </a:cubicBezTo>
                <a:cubicBezTo>
                  <a:pt x="85377" y="68138"/>
                  <a:pt x="83694" y="68777"/>
                  <a:pt x="82327" y="69816"/>
                </a:cubicBezTo>
                <a:lnTo>
                  <a:pt x="75883" y="76311"/>
                </a:lnTo>
                <a:lnTo>
                  <a:pt x="75866" y="76294"/>
                </a:lnTo>
                <a:cubicBezTo>
                  <a:pt x="74872" y="77411"/>
                  <a:pt x="73433" y="78127"/>
                  <a:pt x="71822" y="78127"/>
                </a:cubicBezTo>
                <a:cubicBezTo>
                  <a:pt x="69972" y="78127"/>
                  <a:pt x="68350" y="77205"/>
                  <a:pt x="67361" y="75805"/>
                </a:cubicBezTo>
                <a:cubicBezTo>
                  <a:pt x="67327" y="75855"/>
                  <a:pt x="67283" y="75905"/>
                  <a:pt x="67244" y="75966"/>
                </a:cubicBezTo>
                <a:cubicBezTo>
                  <a:pt x="58333" y="69500"/>
                  <a:pt x="50433" y="61711"/>
                  <a:pt x="43977" y="52788"/>
                </a:cubicBezTo>
                <a:cubicBezTo>
                  <a:pt x="44038" y="52750"/>
                  <a:pt x="44094" y="52700"/>
                  <a:pt x="44161" y="52661"/>
                </a:cubicBezTo>
                <a:cubicBezTo>
                  <a:pt x="42738" y="51661"/>
                  <a:pt x="41805" y="50022"/>
                  <a:pt x="41805" y="48155"/>
                </a:cubicBezTo>
                <a:cubicBezTo>
                  <a:pt x="41805" y="46483"/>
                  <a:pt x="42566" y="45005"/>
                  <a:pt x="43738" y="44000"/>
                </a:cubicBezTo>
                <a:lnTo>
                  <a:pt x="43733" y="43988"/>
                </a:lnTo>
                <a:lnTo>
                  <a:pt x="50144" y="37627"/>
                </a:lnTo>
                <a:cubicBezTo>
                  <a:pt x="51183" y="36266"/>
                  <a:pt x="51816" y="34577"/>
                  <a:pt x="51816" y="32727"/>
                </a:cubicBezTo>
                <a:cubicBezTo>
                  <a:pt x="51816" y="30472"/>
                  <a:pt x="50900" y="28422"/>
                  <a:pt x="49422" y="26944"/>
                </a:cubicBezTo>
                <a:lnTo>
                  <a:pt x="31461" y="3850"/>
                </a:lnTo>
                <a:cubicBezTo>
                  <a:pt x="31133" y="3327"/>
                  <a:pt x="30766" y="2833"/>
                  <a:pt x="30327" y="2400"/>
                </a:cubicBezTo>
                <a:cubicBezTo>
                  <a:pt x="28850" y="916"/>
                  <a:pt x="26805" y="0"/>
                  <a:pt x="24544" y="0"/>
                </a:cubicBezTo>
                <a:cubicBezTo>
                  <a:pt x="13638" y="0"/>
                  <a:pt x="0" y="12822"/>
                  <a:pt x="0" y="28638"/>
                </a:cubicBezTo>
                <a:cubicBezTo>
                  <a:pt x="0" y="33016"/>
                  <a:pt x="1016" y="37155"/>
                  <a:pt x="2772" y="40866"/>
                </a:cubicBezTo>
                <a:lnTo>
                  <a:pt x="2683" y="40961"/>
                </a:lnTo>
                <a:cubicBezTo>
                  <a:pt x="19088" y="73638"/>
                  <a:pt x="46361" y="100911"/>
                  <a:pt x="79044" y="117316"/>
                </a:cubicBezTo>
                <a:lnTo>
                  <a:pt x="79133" y="117227"/>
                </a:lnTo>
                <a:cubicBezTo>
                  <a:pt x="82844" y="118988"/>
                  <a:pt x="86983" y="120000"/>
                  <a:pt x="91361" y="120000"/>
                </a:cubicBezTo>
                <a:cubicBezTo>
                  <a:pt x="107177" y="120000"/>
                  <a:pt x="120000" y="106361"/>
                  <a:pt x="120000" y="95455"/>
                </a:cubicBezTo>
                <a:cubicBezTo>
                  <a:pt x="120000" y="95438"/>
                  <a:pt x="120000" y="95427"/>
                  <a:pt x="120000" y="95411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0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74"/>
          <p:cNvSpPr/>
          <p:nvPr/>
        </p:nvSpPr>
        <p:spPr>
          <a:xfrm>
            <a:off x="4446046" y="4564699"/>
            <a:ext cx="264000" cy="216000"/>
          </a:xfrm>
          <a:custGeom>
            <a:rect b="b" l="l" r="r" t="t"/>
            <a:pathLst>
              <a:path extrusionOk="0" h="120000" w="120000">
                <a:moveTo>
                  <a:pt x="109088" y="20000"/>
                </a:moveTo>
                <a:lnTo>
                  <a:pt x="10911" y="20000"/>
                </a:lnTo>
                <a:lnTo>
                  <a:pt x="10911" y="6666"/>
                </a:lnTo>
                <a:lnTo>
                  <a:pt x="109088" y="6666"/>
                </a:lnTo>
                <a:cubicBezTo>
                  <a:pt x="109088" y="6666"/>
                  <a:pt x="109088" y="20000"/>
                  <a:pt x="109088" y="20000"/>
                </a:cubicBezTo>
                <a:close/>
                <a:moveTo>
                  <a:pt x="95455" y="33333"/>
                </a:moveTo>
                <a:lnTo>
                  <a:pt x="95455" y="26666"/>
                </a:lnTo>
                <a:lnTo>
                  <a:pt x="106361" y="26666"/>
                </a:lnTo>
                <a:lnTo>
                  <a:pt x="106361" y="33333"/>
                </a:lnTo>
                <a:cubicBezTo>
                  <a:pt x="106361" y="37011"/>
                  <a:pt x="103916" y="40000"/>
                  <a:pt x="100911" y="40000"/>
                </a:cubicBezTo>
                <a:cubicBezTo>
                  <a:pt x="97894" y="40000"/>
                  <a:pt x="95455" y="37011"/>
                  <a:pt x="95455" y="33333"/>
                </a:cubicBezTo>
                <a:moveTo>
                  <a:pt x="79088" y="33333"/>
                </a:moveTo>
                <a:lnTo>
                  <a:pt x="79088" y="26666"/>
                </a:lnTo>
                <a:lnTo>
                  <a:pt x="90000" y="26666"/>
                </a:lnTo>
                <a:lnTo>
                  <a:pt x="90000" y="33333"/>
                </a:lnTo>
                <a:cubicBezTo>
                  <a:pt x="90000" y="37011"/>
                  <a:pt x="87555" y="40000"/>
                  <a:pt x="84544" y="40000"/>
                </a:cubicBezTo>
                <a:cubicBezTo>
                  <a:pt x="81527" y="40000"/>
                  <a:pt x="79088" y="37011"/>
                  <a:pt x="79088" y="33333"/>
                </a:cubicBezTo>
                <a:moveTo>
                  <a:pt x="62727" y="33333"/>
                </a:moveTo>
                <a:lnTo>
                  <a:pt x="62727" y="26666"/>
                </a:lnTo>
                <a:lnTo>
                  <a:pt x="73638" y="26666"/>
                </a:lnTo>
                <a:lnTo>
                  <a:pt x="73638" y="33333"/>
                </a:lnTo>
                <a:cubicBezTo>
                  <a:pt x="73638" y="37011"/>
                  <a:pt x="71188" y="40000"/>
                  <a:pt x="68183" y="40000"/>
                </a:cubicBezTo>
                <a:cubicBezTo>
                  <a:pt x="65166" y="40000"/>
                  <a:pt x="62727" y="37011"/>
                  <a:pt x="62727" y="33333"/>
                </a:cubicBezTo>
                <a:moveTo>
                  <a:pt x="46361" y="33333"/>
                </a:moveTo>
                <a:lnTo>
                  <a:pt x="46361" y="26666"/>
                </a:lnTo>
                <a:lnTo>
                  <a:pt x="57272" y="26666"/>
                </a:lnTo>
                <a:lnTo>
                  <a:pt x="57272" y="33333"/>
                </a:lnTo>
                <a:cubicBezTo>
                  <a:pt x="57272" y="37011"/>
                  <a:pt x="54827" y="40000"/>
                  <a:pt x="51816" y="40000"/>
                </a:cubicBezTo>
                <a:cubicBezTo>
                  <a:pt x="48805" y="40000"/>
                  <a:pt x="46361" y="37011"/>
                  <a:pt x="46361" y="33333"/>
                </a:cubicBezTo>
                <a:moveTo>
                  <a:pt x="30000" y="33333"/>
                </a:moveTo>
                <a:lnTo>
                  <a:pt x="30000" y="26666"/>
                </a:lnTo>
                <a:lnTo>
                  <a:pt x="40911" y="26666"/>
                </a:lnTo>
                <a:lnTo>
                  <a:pt x="40911" y="33333"/>
                </a:lnTo>
                <a:cubicBezTo>
                  <a:pt x="40911" y="37011"/>
                  <a:pt x="38466" y="40000"/>
                  <a:pt x="35455" y="40000"/>
                </a:cubicBezTo>
                <a:cubicBezTo>
                  <a:pt x="32438" y="40000"/>
                  <a:pt x="30000" y="37011"/>
                  <a:pt x="30000" y="33333"/>
                </a:cubicBezTo>
                <a:moveTo>
                  <a:pt x="13638" y="33333"/>
                </a:moveTo>
                <a:lnTo>
                  <a:pt x="13638" y="26666"/>
                </a:lnTo>
                <a:lnTo>
                  <a:pt x="24544" y="26666"/>
                </a:lnTo>
                <a:lnTo>
                  <a:pt x="24544" y="33333"/>
                </a:lnTo>
                <a:cubicBezTo>
                  <a:pt x="24544" y="37011"/>
                  <a:pt x="22100" y="40000"/>
                  <a:pt x="19088" y="40000"/>
                </a:cubicBezTo>
                <a:cubicBezTo>
                  <a:pt x="16077" y="40000"/>
                  <a:pt x="13638" y="37011"/>
                  <a:pt x="13638" y="33333"/>
                </a:cubicBezTo>
                <a:moveTo>
                  <a:pt x="109088" y="113333"/>
                </a:moveTo>
                <a:lnTo>
                  <a:pt x="70911" y="113333"/>
                </a:lnTo>
                <a:lnTo>
                  <a:pt x="70911" y="76666"/>
                </a:lnTo>
                <a:cubicBezTo>
                  <a:pt x="70911" y="74827"/>
                  <a:pt x="69688" y="73333"/>
                  <a:pt x="68183" y="73333"/>
                </a:cubicBezTo>
                <a:lnTo>
                  <a:pt x="51816" y="73333"/>
                </a:lnTo>
                <a:cubicBezTo>
                  <a:pt x="50311" y="73333"/>
                  <a:pt x="49088" y="74827"/>
                  <a:pt x="49088" y="76666"/>
                </a:cubicBezTo>
                <a:lnTo>
                  <a:pt x="49088" y="113333"/>
                </a:lnTo>
                <a:lnTo>
                  <a:pt x="10911" y="113333"/>
                </a:lnTo>
                <a:lnTo>
                  <a:pt x="10911" y="42072"/>
                </a:lnTo>
                <a:cubicBezTo>
                  <a:pt x="12911" y="44866"/>
                  <a:pt x="15816" y="46666"/>
                  <a:pt x="19088" y="46666"/>
                </a:cubicBezTo>
                <a:cubicBezTo>
                  <a:pt x="22366" y="46666"/>
                  <a:pt x="25272" y="44866"/>
                  <a:pt x="27272" y="42072"/>
                </a:cubicBezTo>
                <a:cubicBezTo>
                  <a:pt x="29272" y="44866"/>
                  <a:pt x="32177" y="46666"/>
                  <a:pt x="35455" y="46666"/>
                </a:cubicBezTo>
                <a:cubicBezTo>
                  <a:pt x="38727" y="46666"/>
                  <a:pt x="41638" y="44866"/>
                  <a:pt x="43638" y="42072"/>
                </a:cubicBezTo>
                <a:cubicBezTo>
                  <a:pt x="45638" y="44866"/>
                  <a:pt x="48544" y="46666"/>
                  <a:pt x="51816" y="46666"/>
                </a:cubicBezTo>
                <a:cubicBezTo>
                  <a:pt x="55094" y="46666"/>
                  <a:pt x="58000" y="44866"/>
                  <a:pt x="60000" y="42072"/>
                </a:cubicBezTo>
                <a:cubicBezTo>
                  <a:pt x="62000" y="44866"/>
                  <a:pt x="64905" y="46666"/>
                  <a:pt x="68183" y="46666"/>
                </a:cubicBezTo>
                <a:cubicBezTo>
                  <a:pt x="71455" y="46666"/>
                  <a:pt x="74361" y="44866"/>
                  <a:pt x="76361" y="42072"/>
                </a:cubicBezTo>
                <a:cubicBezTo>
                  <a:pt x="78361" y="44866"/>
                  <a:pt x="81272" y="46666"/>
                  <a:pt x="84544" y="46666"/>
                </a:cubicBezTo>
                <a:cubicBezTo>
                  <a:pt x="87822" y="46666"/>
                  <a:pt x="90727" y="44866"/>
                  <a:pt x="92727" y="42072"/>
                </a:cubicBezTo>
                <a:cubicBezTo>
                  <a:pt x="94727" y="44866"/>
                  <a:pt x="97633" y="46666"/>
                  <a:pt x="100911" y="46666"/>
                </a:cubicBezTo>
                <a:cubicBezTo>
                  <a:pt x="104183" y="46666"/>
                  <a:pt x="107088" y="44866"/>
                  <a:pt x="109088" y="42072"/>
                </a:cubicBezTo>
                <a:cubicBezTo>
                  <a:pt x="109088" y="42072"/>
                  <a:pt x="109088" y="113333"/>
                  <a:pt x="109088" y="113333"/>
                </a:cubicBezTo>
                <a:close/>
                <a:moveTo>
                  <a:pt x="65455" y="113333"/>
                </a:moveTo>
                <a:lnTo>
                  <a:pt x="54544" y="113333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113333"/>
                  <a:pt x="65455" y="113333"/>
                </a:cubicBezTo>
                <a:close/>
                <a:moveTo>
                  <a:pt x="117272" y="113333"/>
                </a:moveTo>
                <a:lnTo>
                  <a:pt x="114544" y="113333"/>
                </a:lnTo>
                <a:lnTo>
                  <a:pt x="114544" y="26666"/>
                </a:lnTo>
                <a:lnTo>
                  <a:pt x="117272" y="26666"/>
                </a:lnTo>
                <a:cubicBezTo>
                  <a:pt x="118777" y="26666"/>
                  <a:pt x="120000" y="25177"/>
                  <a:pt x="120000" y="23333"/>
                </a:cubicBezTo>
                <a:cubicBezTo>
                  <a:pt x="120000" y="21488"/>
                  <a:pt x="118777" y="20000"/>
                  <a:pt x="117272" y="20000"/>
                </a:cubicBezTo>
                <a:lnTo>
                  <a:pt x="114544" y="20000"/>
                </a:lnTo>
                <a:lnTo>
                  <a:pt x="114544" y="6666"/>
                </a:lnTo>
                <a:cubicBezTo>
                  <a:pt x="114544" y="2988"/>
                  <a:pt x="112100" y="0"/>
                  <a:pt x="109088" y="0"/>
                </a:cubicBezTo>
                <a:lnTo>
                  <a:pt x="10911" y="0"/>
                </a:lnTo>
                <a:cubicBezTo>
                  <a:pt x="7894" y="0"/>
                  <a:pt x="5455" y="2988"/>
                  <a:pt x="5455" y="6666"/>
                </a:cubicBezTo>
                <a:lnTo>
                  <a:pt x="5455" y="20000"/>
                </a:lnTo>
                <a:lnTo>
                  <a:pt x="2727" y="20000"/>
                </a:lnTo>
                <a:cubicBezTo>
                  <a:pt x="1222" y="20000"/>
                  <a:pt x="0" y="21488"/>
                  <a:pt x="0" y="23333"/>
                </a:cubicBezTo>
                <a:cubicBezTo>
                  <a:pt x="0" y="25177"/>
                  <a:pt x="1222" y="26666"/>
                  <a:pt x="2727" y="26666"/>
                </a:cubicBezTo>
                <a:lnTo>
                  <a:pt x="5455" y="26666"/>
                </a:lnTo>
                <a:lnTo>
                  <a:pt x="5455" y="113333"/>
                </a:lnTo>
                <a:lnTo>
                  <a:pt x="2727" y="113333"/>
                </a:lnTo>
                <a:cubicBezTo>
                  <a:pt x="1222" y="113333"/>
                  <a:pt x="0" y="114827"/>
                  <a:pt x="0" y="116666"/>
                </a:cubicBezTo>
                <a:cubicBezTo>
                  <a:pt x="0" y="118511"/>
                  <a:pt x="1222" y="120000"/>
                  <a:pt x="2727" y="120000"/>
                </a:cubicBezTo>
                <a:lnTo>
                  <a:pt x="117272" y="120000"/>
                </a:lnTo>
                <a:cubicBezTo>
                  <a:pt x="118777" y="120000"/>
                  <a:pt x="120000" y="118511"/>
                  <a:pt x="120000" y="116666"/>
                </a:cubicBezTo>
                <a:cubicBezTo>
                  <a:pt x="120000" y="114827"/>
                  <a:pt x="118777" y="113333"/>
                  <a:pt x="117272" y="113333"/>
                </a:cubicBezTo>
                <a:moveTo>
                  <a:pt x="92727" y="93333"/>
                </a:moveTo>
                <a:lnTo>
                  <a:pt x="81816" y="93333"/>
                </a:lnTo>
                <a:lnTo>
                  <a:pt x="81816" y="80000"/>
                </a:lnTo>
                <a:lnTo>
                  <a:pt x="92727" y="80000"/>
                </a:lnTo>
                <a:cubicBezTo>
                  <a:pt x="92727" y="80000"/>
                  <a:pt x="92727" y="93333"/>
                  <a:pt x="92727" y="93333"/>
                </a:cubicBezTo>
                <a:close/>
                <a:moveTo>
                  <a:pt x="95455" y="73333"/>
                </a:moveTo>
                <a:lnTo>
                  <a:pt x="79088" y="73333"/>
                </a:lnTo>
                <a:cubicBezTo>
                  <a:pt x="77583" y="73333"/>
                  <a:pt x="76361" y="74827"/>
                  <a:pt x="76361" y="76666"/>
                </a:cubicBezTo>
                <a:lnTo>
                  <a:pt x="76361" y="96666"/>
                </a:lnTo>
                <a:cubicBezTo>
                  <a:pt x="76361" y="98511"/>
                  <a:pt x="77583" y="100000"/>
                  <a:pt x="79088" y="100000"/>
                </a:cubicBezTo>
                <a:lnTo>
                  <a:pt x="95455" y="100000"/>
                </a:lnTo>
                <a:cubicBezTo>
                  <a:pt x="96961" y="100000"/>
                  <a:pt x="98183" y="98511"/>
                  <a:pt x="98183" y="96666"/>
                </a:cubicBezTo>
                <a:lnTo>
                  <a:pt x="98183" y="76666"/>
                </a:lnTo>
                <a:cubicBezTo>
                  <a:pt x="98183" y="74827"/>
                  <a:pt x="96961" y="73333"/>
                  <a:pt x="95455" y="73333"/>
                </a:cubicBezTo>
                <a:moveTo>
                  <a:pt x="38183" y="93333"/>
                </a:moveTo>
                <a:lnTo>
                  <a:pt x="27272" y="93333"/>
                </a:lnTo>
                <a:lnTo>
                  <a:pt x="27272" y="80000"/>
                </a:lnTo>
                <a:lnTo>
                  <a:pt x="38183" y="80000"/>
                </a:lnTo>
                <a:cubicBezTo>
                  <a:pt x="38183" y="80000"/>
                  <a:pt x="38183" y="93333"/>
                  <a:pt x="38183" y="93333"/>
                </a:cubicBezTo>
                <a:close/>
                <a:moveTo>
                  <a:pt x="40911" y="73333"/>
                </a:moveTo>
                <a:lnTo>
                  <a:pt x="24544" y="73333"/>
                </a:lnTo>
                <a:cubicBezTo>
                  <a:pt x="23038" y="73333"/>
                  <a:pt x="21816" y="74827"/>
                  <a:pt x="21816" y="76666"/>
                </a:cubicBezTo>
                <a:lnTo>
                  <a:pt x="21816" y="96666"/>
                </a:lnTo>
                <a:cubicBezTo>
                  <a:pt x="21816" y="98511"/>
                  <a:pt x="23038" y="100000"/>
                  <a:pt x="24544" y="100000"/>
                </a:cubicBezTo>
                <a:lnTo>
                  <a:pt x="40911" y="100000"/>
                </a:lnTo>
                <a:cubicBezTo>
                  <a:pt x="42416" y="100000"/>
                  <a:pt x="43638" y="98511"/>
                  <a:pt x="43638" y="96666"/>
                </a:cubicBezTo>
                <a:lnTo>
                  <a:pt x="43638" y="76666"/>
                </a:lnTo>
                <a:cubicBezTo>
                  <a:pt x="43638" y="74827"/>
                  <a:pt x="42416" y="73333"/>
                  <a:pt x="40911" y="73333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38075" lIns="38075" spcFirstLastPara="1" rIns="38075" wrap="square" tIns="380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99"/>
              <a:buFont typeface="Arial"/>
              <a:buNone/>
            </a:pPr>
            <a:r>
              <a:t/>
            </a:r>
            <a:endParaRPr b="1" i="0" sz="6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74"/>
          <p:cNvSpPr txBox="1"/>
          <p:nvPr/>
        </p:nvSpPr>
        <p:spPr>
          <a:xfrm>
            <a:off x="4784050" y="3101900"/>
            <a:ext cx="3328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Eglė Zarembė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5" name="Google Shape;635;p74"/>
          <p:cNvSpPr txBox="1"/>
          <p:nvPr/>
        </p:nvSpPr>
        <p:spPr>
          <a:xfrm>
            <a:off x="4784050" y="3563900"/>
            <a:ext cx="3328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egle@datadog.lt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6" name="Google Shape;636;p74"/>
          <p:cNvSpPr txBox="1"/>
          <p:nvPr/>
        </p:nvSpPr>
        <p:spPr>
          <a:xfrm>
            <a:off x="4784050" y="4025900"/>
            <a:ext cx="33285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+37061773424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37" name="Google Shape;637;p74"/>
          <p:cNvSpPr txBox="1"/>
          <p:nvPr/>
        </p:nvSpPr>
        <p:spPr>
          <a:xfrm>
            <a:off x="4784050" y="4499900"/>
            <a:ext cx="34191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Jonavos g. 30, Kaunas</a:t>
            </a:r>
            <a:endParaRPr sz="18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/>
          <p:nvPr/>
        </p:nvSpPr>
        <p:spPr>
          <a:xfrm>
            <a:off x="3239011" y="2559848"/>
            <a:ext cx="5802600" cy="2701200"/>
          </a:xfrm>
          <a:prstGeom prst="rect">
            <a:avLst/>
          </a:prstGeom>
          <a:noFill/>
          <a:ln cap="flat" cmpd="sng" w="28575">
            <a:solidFill>
              <a:srgbClr val="2196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0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Clients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7768" y="3245250"/>
            <a:ext cx="2296870" cy="1485083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/>
        </p:nvSpPr>
        <p:spPr>
          <a:xfrm>
            <a:off x="3210350" y="5570475"/>
            <a:ext cx="5723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Routing planning and optimization</a:t>
            </a:r>
            <a:endParaRPr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Clients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3194711" y="2637210"/>
            <a:ext cx="5802600" cy="2701200"/>
          </a:xfrm>
          <a:prstGeom prst="rect">
            <a:avLst/>
          </a:prstGeom>
          <a:noFill/>
          <a:ln cap="flat" cmpd="sng" w="28575">
            <a:solidFill>
              <a:srgbClr val="2196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0" name="Google Shape;220;p31"/>
          <p:cNvPicPr preferRelativeResize="0"/>
          <p:nvPr/>
        </p:nvPicPr>
        <p:blipFill rotWithShape="1">
          <a:blip r:embed="rId3">
            <a:alphaModFix/>
          </a:blip>
          <a:srcRect b="24966" l="28311" r="28998" t="23074"/>
          <a:stretch/>
        </p:blipFill>
        <p:spPr>
          <a:xfrm>
            <a:off x="4893174" y="2954400"/>
            <a:ext cx="2405650" cy="20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3210350" y="5570475"/>
            <a:ext cx="5723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Supply chain management &amp; optimization</a:t>
            </a:r>
            <a:endParaRPr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Clients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7" name="Google Shape;227;p32"/>
          <p:cNvSpPr/>
          <p:nvPr/>
        </p:nvSpPr>
        <p:spPr>
          <a:xfrm>
            <a:off x="3194711" y="2637210"/>
            <a:ext cx="5802600" cy="2701200"/>
          </a:xfrm>
          <a:prstGeom prst="rect">
            <a:avLst/>
          </a:prstGeom>
          <a:noFill/>
          <a:ln cap="flat" cmpd="sng" w="28575">
            <a:solidFill>
              <a:srgbClr val="2196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32">
            <a:hlinkClick r:id="rId3"/>
          </p:cNvPr>
          <p:cNvPicPr preferRelativeResize="0"/>
          <p:nvPr/>
        </p:nvPicPr>
        <p:blipFill>
          <a:blip r:embed="rId4">
            <a:alphaModFix amt="78000"/>
          </a:blip>
          <a:stretch>
            <a:fillRect/>
          </a:stretch>
        </p:blipFill>
        <p:spPr>
          <a:xfrm>
            <a:off x="4507800" y="3462800"/>
            <a:ext cx="3176400" cy="105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2"/>
          <p:cNvSpPr txBox="1"/>
          <p:nvPr/>
        </p:nvSpPr>
        <p:spPr>
          <a:xfrm>
            <a:off x="3210350" y="5570475"/>
            <a:ext cx="5723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Work process digitalization</a:t>
            </a:r>
            <a:endParaRPr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/>
        </p:nvSpPr>
        <p:spPr>
          <a:xfrm>
            <a:off x="2934210" y="914092"/>
            <a:ext cx="64122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00"/>
              <a:buFont typeface="Montserrat"/>
              <a:buNone/>
            </a:pPr>
            <a:r>
              <a:rPr b="1" lang="en-US" sz="36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Clients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3194711" y="2611435"/>
            <a:ext cx="5802600" cy="2701200"/>
          </a:xfrm>
          <a:prstGeom prst="rect">
            <a:avLst/>
          </a:prstGeom>
          <a:noFill/>
          <a:ln cap="flat" cmpd="sng" w="28575">
            <a:solidFill>
              <a:srgbClr val="2196F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3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2435" y="3587978"/>
            <a:ext cx="4307125" cy="748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3210350" y="5570475"/>
            <a:ext cx="5723700" cy="10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2196F3"/>
                </a:solidFill>
                <a:latin typeface="Raleway"/>
                <a:ea typeface="Raleway"/>
                <a:cs typeface="Raleway"/>
                <a:sym typeface="Raleway"/>
              </a:rPr>
              <a:t>Real estate developers’ self-service system creation</a:t>
            </a:r>
            <a:endParaRPr sz="2400">
              <a:solidFill>
                <a:srgbClr val="2196F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Suavedigital">
      <a:dk1>
        <a:srgbClr val="242527"/>
      </a:dk1>
      <a:lt1>
        <a:srgbClr val="FFFFFF"/>
      </a:lt1>
      <a:dk2>
        <a:srgbClr val="2980B9"/>
      </a:dk2>
      <a:lt2>
        <a:srgbClr val="FFFFFF"/>
      </a:lt2>
      <a:accent1>
        <a:srgbClr val="2C3E50"/>
      </a:accent1>
      <a:accent2>
        <a:srgbClr val="535353"/>
      </a:accent2>
      <a:accent3>
        <a:srgbClr val="A7A7A7"/>
      </a:accent3>
      <a:accent4>
        <a:srgbClr val="D2DDD9"/>
      </a:accent4>
      <a:accent5>
        <a:srgbClr val="3F3F3F"/>
      </a:accent5>
      <a:accent6>
        <a:srgbClr val="2C2C2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Suavedigital">
      <a:dk1>
        <a:srgbClr val="242527"/>
      </a:dk1>
      <a:lt1>
        <a:srgbClr val="FFFFFF"/>
      </a:lt1>
      <a:dk2>
        <a:srgbClr val="2980B9"/>
      </a:dk2>
      <a:lt2>
        <a:srgbClr val="FFFFFF"/>
      </a:lt2>
      <a:accent1>
        <a:srgbClr val="2C3E50"/>
      </a:accent1>
      <a:accent2>
        <a:srgbClr val="535353"/>
      </a:accent2>
      <a:accent3>
        <a:srgbClr val="A7A7A7"/>
      </a:accent3>
      <a:accent4>
        <a:srgbClr val="D2DDD9"/>
      </a:accent4>
      <a:accent5>
        <a:srgbClr val="3F3F3F"/>
      </a:accent5>
      <a:accent6>
        <a:srgbClr val="2C2C2C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